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theme/themeOverride2.xml" ContentType="application/vnd.openxmlformats-officedocument.themeOverrid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0" r:id="rId2"/>
    <p:sldMasterId id="2147483762" r:id="rId3"/>
    <p:sldMasterId id="2147483776" r:id="rId4"/>
    <p:sldMasterId id="2147483801" r:id="rId5"/>
    <p:sldMasterId id="2147483813" r:id="rId6"/>
    <p:sldMasterId id="2147483832" r:id="rId7"/>
    <p:sldMasterId id="2147483860" r:id="rId8"/>
  </p:sldMasterIdLst>
  <p:notesMasterIdLst>
    <p:notesMasterId r:id="rId73"/>
  </p:notesMasterIdLst>
  <p:sldIdLst>
    <p:sldId id="257" r:id="rId9"/>
    <p:sldId id="258" r:id="rId10"/>
    <p:sldId id="3644" r:id="rId11"/>
    <p:sldId id="311" r:id="rId12"/>
    <p:sldId id="3732" r:id="rId13"/>
    <p:sldId id="3705" r:id="rId14"/>
    <p:sldId id="3706" r:id="rId15"/>
    <p:sldId id="3655" r:id="rId16"/>
    <p:sldId id="3708" r:id="rId17"/>
    <p:sldId id="713" r:id="rId18"/>
    <p:sldId id="628" r:id="rId19"/>
    <p:sldId id="614" r:id="rId20"/>
    <p:sldId id="615" r:id="rId21"/>
    <p:sldId id="616" r:id="rId22"/>
    <p:sldId id="621" r:id="rId23"/>
    <p:sldId id="623" r:id="rId24"/>
    <p:sldId id="639" r:id="rId25"/>
    <p:sldId id="617" r:id="rId26"/>
    <p:sldId id="625" r:id="rId27"/>
    <p:sldId id="3733" r:id="rId28"/>
    <p:sldId id="3727" r:id="rId29"/>
    <p:sldId id="259" r:id="rId30"/>
    <p:sldId id="3728" r:id="rId31"/>
    <p:sldId id="261" r:id="rId32"/>
    <p:sldId id="3729" r:id="rId33"/>
    <p:sldId id="3714" r:id="rId34"/>
    <p:sldId id="719" r:id="rId35"/>
    <p:sldId id="738" r:id="rId36"/>
    <p:sldId id="3711" r:id="rId37"/>
    <p:sldId id="3712" r:id="rId38"/>
    <p:sldId id="627" r:id="rId39"/>
    <p:sldId id="3650" r:id="rId40"/>
    <p:sldId id="3704" r:id="rId41"/>
    <p:sldId id="3716" r:id="rId42"/>
    <p:sldId id="3639" r:id="rId43"/>
    <p:sldId id="762" r:id="rId44"/>
    <p:sldId id="763" r:id="rId45"/>
    <p:sldId id="3731" r:id="rId46"/>
    <p:sldId id="3713" r:id="rId47"/>
    <p:sldId id="3709" r:id="rId48"/>
    <p:sldId id="3710" r:id="rId49"/>
    <p:sldId id="720" r:id="rId50"/>
    <p:sldId id="689" r:id="rId51"/>
    <p:sldId id="3715" r:id="rId52"/>
    <p:sldId id="692" r:id="rId53"/>
    <p:sldId id="267" r:id="rId54"/>
    <p:sldId id="3703" r:id="rId55"/>
    <p:sldId id="3717" r:id="rId56"/>
    <p:sldId id="3725" r:id="rId57"/>
    <p:sldId id="542" r:id="rId58"/>
    <p:sldId id="3726" r:id="rId59"/>
    <p:sldId id="266" r:id="rId60"/>
    <p:sldId id="3657" r:id="rId61"/>
    <p:sldId id="3718" r:id="rId62"/>
    <p:sldId id="3642" r:id="rId63"/>
    <p:sldId id="3627" r:id="rId64"/>
    <p:sldId id="270" r:id="rId65"/>
    <p:sldId id="3723" r:id="rId66"/>
    <p:sldId id="3730" r:id="rId67"/>
    <p:sldId id="317" r:id="rId68"/>
    <p:sldId id="276" r:id="rId69"/>
    <p:sldId id="3707" r:id="rId70"/>
    <p:sldId id="3652" r:id="rId71"/>
    <p:sldId id="280" r:id="rId7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67" d="100"/>
          <a:sy n="67" d="100"/>
        </p:scale>
        <p:origin x="636" y="56"/>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3B6964-B767-47BF-8E20-BD960E4C987C}" type="datetimeFigureOut">
              <a:rPr lang="en-US" smtClean="0"/>
              <a:t>2/15/2022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9D9DA16-A9E5-47F4-883C-4A2622DE20B7}" type="slidenum">
              <a:rPr lang="en-US" smtClean="0"/>
              <a:t>‹#›</a:t>
            </a:fld>
            <a:endParaRPr lang="en-US"/>
          </a:p>
        </p:txBody>
      </p:sp>
    </p:spTree>
    <p:extLst>
      <p:ext uri="{BB962C8B-B14F-4D97-AF65-F5344CB8AC3E}">
        <p14:creationId xmlns:p14="http://schemas.microsoft.com/office/powerpoint/2010/main" val="157220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7F91F09-8586-4C8F-9C79-67B4B9958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3155139-23BA-464F-A286-7117867137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4B9A6EC7-F3BE-4612-A117-ACB1D25703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F95EAC39-34C3-456B-BD7C-2FFDFB0A7FBC}"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12</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B7BA645-A437-4023-822F-7031F4735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051038-C4AE-402B-AFD9-4C50A97ACE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A2156FDE-7189-47A3-BBA2-EF71B7BC8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BC1A3BAC-6E99-47A4-9E99-6A40D68CDE8E}"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13</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26611B8-B09C-432C-A0DD-580FE44AD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39947A4-C93D-469D-AD9B-F1635C946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EE30F84C-1F90-4A3B-9317-CCCD8F7CF3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2427514B-1490-4289-B4BD-53A6C7A0B855}"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14</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968F95C-CD03-4629-8817-085EBBA27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E1D9E3D-C248-40D4-957C-B45D4ECDE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1BA28708-31A6-4793-8408-DCF0485ADB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552DB69A-4716-4ECB-A605-A76DFABBF074}"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15</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CDDFEB6-5003-43E6-81EA-F5556DB8B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769DC64-C5A4-4D3B-95CA-0ACF1B3DC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60A0DEAD-7F92-4DCB-9703-289F944C5D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73440CD6-6C86-441C-A4DE-403FE71F6970}"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16</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DF4CC1F-4752-400F-9636-7856F1511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574F4A2-F43F-47DC-96BE-70D14EDF4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E37018FF-36E7-49B6-8EAC-51B7BDB006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defTabSz="942289" eaLnBrk="0" fontAlgn="base" hangingPunct="0">
              <a:spcBef>
                <a:spcPct val="0"/>
              </a:spcBef>
              <a:spcAft>
                <a:spcPct val="0"/>
              </a:spcAft>
            </a:pPr>
            <a:fld id="{A0D26296-BDD9-418D-9538-17EFD030A462}" type="slidenum">
              <a:rPr lang="en-US" altLang="en-US">
                <a:solidFill>
                  <a:prstClr val="black"/>
                </a:solidFill>
                <a:latin typeface="Times New Roman" panose="02020603050405020304" pitchFamily="18" charset="0"/>
                <a:cs typeface="Arial" panose="020B0604020202020204" pitchFamily="34" charset="0"/>
              </a:rPr>
              <a:pPr defTabSz="942289" eaLnBrk="0" fontAlgn="base" hangingPunct="0">
                <a:spcBef>
                  <a:spcPct val="0"/>
                </a:spcBef>
                <a:spcAft>
                  <a:spcPct val="0"/>
                </a:spcAft>
              </a:pPr>
              <a:t>19</a:t>
            </a:fld>
            <a:endParaRPr lang="en-US" altLang="en-US">
              <a:solidFill>
                <a:prstClr val="black"/>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4117EA6-4496-445D-B325-F41CEFED50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DEF9328-D63B-4E3E-8D0D-1D7CB9FF83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15979752-997F-4584-B63E-D28129B5B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8968" indent="-288065">
              <a:defRPr>
                <a:solidFill>
                  <a:schemeClr val="tx1"/>
                </a:solidFill>
                <a:latin typeface="Arial" panose="020B0604020202020204" pitchFamily="34" charset="0"/>
                <a:cs typeface="Arial" panose="020B0604020202020204" pitchFamily="34" charset="0"/>
              </a:defRPr>
            </a:lvl2pPr>
            <a:lvl3pPr marL="1152258" indent="-230452">
              <a:defRPr>
                <a:solidFill>
                  <a:schemeClr val="tx1"/>
                </a:solidFill>
                <a:latin typeface="Arial" panose="020B0604020202020204" pitchFamily="34" charset="0"/>
                <a:cs typeface="Arial" panose="020B0604020202020204" pitchFamily="34" charset="0"/>
              </a:defRPr>
            </a:lvl3pPr>
            <a:lvl4pPr marL="1613162" indent="-230452">
              <a:defRPr>
                <a:solidFill>
                  <a:schemeClr val="tx1"/>
                </a:solidFill>
                <a:latin typeface="Arial" panose="020B0604020202020204" pitchFamily="34" charset="0"/>
                <a:cs typeface="Arial" panose="020B0604020202020204" pitchFamily="34" charset="0"/>
              </a:defRPr>
            </a:lvl4pPr>
            <a:lvl5pPr marL="2074065" indent="-230452">
              <a:defRPr>
                <a:solidFill>
                  <a:schemeClr val="tx1"/>
                </a:solidFill>
                <a:latin typeface="Arial" panose="020B0604020202020204" pitchFamily="34" charset="0"/>
                <a:cs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21807" rtl="0" eaLnBrk="1" fontAlgn="base" latinLnBrk="0" hangingPunct="1">
              <a:lnSpc>
                <a:spcPct val="100000"/>
              </a:lnSpc>
              <a:spcBef>
                <a:spcPct val="0"/>
              </a:spcBef>
              <a:spcAft>
                <a:spcPct val="0"/>
              </a:spcAft>
              <a:buClrTx/>
              <a:buSzTx/>
              <a:buFontTx/>
              <a:buNone/>
              <a:tabLst/>
              <a:defRPr/>
            </a:pPr>
            <a:fld id="{36B1B288-B228-439D-AF1C-17F5C6367EB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21807"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splitting into two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B7B99-7B2F-4170-B590-985C33982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7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B7B99-7B2F-4170-B590-985C33982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2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E9E251CE-6BD7-48D0-943E-0D544970B0A6}" type="datetime1">
              <a:rPr lang="en-US" smtClean="0"/>
              <a:t>2/15/2022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DFEAF1B5-7137-4AD4-A89E-073A582B37DE}" type="datetime1">
              <a:rPr lang="en-US" smtClean="0"/>
              <a:t>2/15/2022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56922-AE19-4032-8A96-D521CD2928E8}" type="datetime1">
              <a:rPr lang="en-US" smtClean="0"/>
              <a:t>2/15/2022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7770497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1042586112"/>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3713128596"/>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863234847"/>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468069"/>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1658730283"/>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1156652661"/>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447944567"/>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1278414458"/>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177269635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7947BCB8-E1B4-431C-AA17-F7CC4ABFE648}" type="datetime1">
              <a:rPr lang="en-US" smtClean="0"/>
              <a:t>2/15/2022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599237489"/>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456547378"/>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1293522181"/>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940630694"/>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4239837371"/>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41A235F-426E-4210-8086-EE040AE17D3E}"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FEEA696F-B433-4941-AA54-DAABF320A51A}" type="slidenum">
              <a:rPr lang="en-US" altLang="en-US" smtClean="0"/>
              <a:pPr>
                <a:defRPr/>
              </a:pPr>
              <a:t>‹#›</a:t>
            </a:fld>
            <a:endParaRPr lang="en-US" altLang="en-US" dirty="0"/>
          </a:p>
        </p:txBody>
      </p:sp>
    </p:spTree>
    <p:extLst>
      <p:ext uri="{BB962C8B-B14F-4D97-AF65-F5344CB8AC3E}">
        <p14:creationId xmlns:p14="http://schemas.microsoft.com/office/powerpoint/2010/main" val="1425828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EC2C417-7DAD-4549-BB3A-9FA078855B58}"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D83248B6-3AC8-4E14-910C-BA54623D91D7}" type="slidenum">
              <a:rPr lang="en-US" altLang="en-US" smtClean="0"/>
              <a:pPr>
                <a:defRPr/>
              </a:pPr>
              <a:t>‹#›</a:t>
            </a:fld>
            <a:endParaRPr lang="en-US" altLang="en-US" dirty="0"/>
          </a:p>
        </p:txBody>
      </p:sp>
    </p:spTree>
    <p:extLst>
      <p:ext uri="{BB962C8B-B14F-4D97-AF65-F5344CB8AC3E}">
        <p14:creationId xmlns:p14="http://schemas.microsoft.com/office/powerpoint/2010/main" val="11398654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0454AA-9AA3-4B99-8894-7971C1579A0F}"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1B3FD4BD-4A3E-450D-8F63-52E9849DD9D6}" type="slidenum">
              <a:rPr lang="en-US" altLang="en-US" smtClean="0"/>
              <a:pPr>
                <a:defRPr/>
              </a:pPr>
              <a:t>‹#›</a:t>
            </a:fld>
            <a:endParaRPr lang="en-US" altLang="en-US" dirty="0"/>
          </a:p>
        </p:txBody>
      </p:sp>
    </p:spTree>
    <p:extLst>
      <p:ext uri="{BB962C8B-B14F-4D97-AF65-F5344CB8AC3E}">
        <p14:creationId xmlns:p14="http://schemas.microsoft.com/office/powerpoint/2010/main" val="25953088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044A440-DF5B-49A0-8279-2AE6D917F661}" type="datetime1">
              <a:rPr lang="en-US" smtClean="0"/>
              <a:t>2/15/2022</a:t>
            </a:fld>
            <a:endParaRPr lang="en-US"/>
          </a:p>
        </p:txBody>
      </p:sp>
      <p:sp>
        <p:nvSpPr>
          <p:cNvPr id="6" name="Footer Placeholder 5"/>
          <p:cNvSpPr>
            <a:spLocks noGrp="1"/>
          </p:cNvSpPr>
          <p:nvPr>
            <p:ph type="ftr" sz="quarter" idx="11"/>
          </p:nvPr>
        </p:nvSpPr>
        <p:spPr/>
        <p:txBody>
          <a:bodyPr/>
          <a:lstStyle/>
          <a:p>
            <a:pPr>
              <a:defRPr/>
            </a:pPr>
            <a:r>
              <a:rPr lang="en-US"/>
              <a:t>2021</a:t>
            </a:r>
          </a:p>
        </p:txBody>
      </p:sp>
      <p:sp>
        <p:nvSpPr>
          <p:cNvPr id="7" name="Slide Number Placeholder 6"/>
          <p:cNvSpPr>
            <a:spLocks noGrp="1"/>
          </p:cNvSpPr>
          <p:nvPr>
            <p:ph type="sldNum" sz="quarter" idx="12"/>
          </p:nvPr>
        </p:nvSpPr>
        <p:spPr/>
        <p:txBody>
          <a:bodyPr/>
          <a:lstStyle/>
          <a:p>
            <a:pPr>
              <a:defRPr/>
            </a:pPr>
            <a:fld id="{05FC7E67-C3DB-4425-8EC1-1AAEFF86986E}" type="slidenum">
              <a:rPr lang="en-US" altLang="en-US" smtClean="0"/>
              <a:pPr>
                <a:defRPr/>
              </a:pPr>
              <a:t>‹#›</a:t>
            </a:fld>
            <a:endParaRPr lang="en-US" altLang="en-US" dirty="0"/>
          </a:p>
        </p:txBody>
      </p:sp>
    </p:spTree>
    <p:extLst>
      <p:ext uri="{BB962C8B-B14F-4D97-AF65-F5344CB8AC3E}">
        <p14:creationId xmlns:p14="http://schemas.microsoft.com/office/powerpoint/2010/main" val="38662320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42353F1-949A-471F-8D89-4A9B8994A348}" type="datetime1">
              <a:rPr lang="en-US" smtClean="0"/>
              <a:t>2/15/2022</a:t>
            </a:fld>
            <a:endParaRPr lang="en-US"/>
          </a:p>
        </p:txBody>
      </p:sp>
      <p:sp>
        <p:nvSpPr>
          <p:cNvPr id="8" name="Footer Placeholder 7"/>
          <p:cNvSpPr>
            <a:spLocks noGrp="1"/>
          </p:cNvSpPr>
          <p:nvPr>
            <p:ph type="ftr" sz="quarter" idx="11"/>
          </p:nvPr>
        </p:nvSpPr>
        <p:spPr/>
        <p:txBody>
          <a:bodyPr/>
          <a:lstStyle/>
          <a:p>
            <a:pPr>
              <a:defRPr/>
            </a:pPr>
            <a:r>
              <a:rPr lang="en-US"/>
              <a:t>2021</a:t>
            </a:r>
          </a:p>
        </p:txBody>
      </p:sp>
      <p:sp>
        <p:nvSpPr>
          <p:cNvPr id="9" name="Slide Number Placeholder 8"/>
          <p:cNvSpPr>
            <a:spLocks noGrp="1"/>
          </p:cNvSpPr>
          <p:nvPr>
            <p:ph type="sldNum" sz="quarter" idx="12"/>
          </p:nvPr>
        </p:nvSpPr>
        <p:spPr/>
        <p:txBody>
          <a:bodyPr/>
          <a:lstStyle/>
          <a:p>
            <a:pPr>
              <a:defRPr/>
            </a:pPr>
            <a:fld id="{7BED7D33-279B-4E51-A7E3-FFD22B8F98F9}" type="slidenum">
              <a:rPr lang="en-US" altLang="en-US" smtClean="0"/>
              <a:pPr>
                <a:defRPr/>
              </a:pPr>
              <a:t>‹#›</a:t>
            </a:fld>
            <a:endParaRPr lang="en-US" altLang="en-US" dirty="0"/>
          </a:p>
        </p:txBody>
      </p:sp>
    </p:spTree>
    <p:extLst>
      <p:ext uri="{BB962C8B-B14F-4D97-AF65-F5344CB8AC3E}">
        <p14:creationId xmlns:p14="http://schemas.microsoft.com/office/powerpoint/2010/main" val="428947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Calibri"/>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AA0D096-C7B7-4CD7-84A5-E14C26CBB719}" type="datetime1">
              <a:rPr lang="en-US" smtClean="0"/>
              <a:t>2/15/2022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5686556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365CC37-6DCF-42EF-8638-5EC4CA998702}" type="datetime1">
              <a:rPr lang="en-US" smtClean="0"/>
              <a:t>2/15/2022</a:t>
            </a:fld>
            <a:endParaRPr lang="en-US"/>
          </a:p>
        </p:txBody>
      </p:sp>
      <p:sp>
        <p:nvSpPr>
          <p:cNvPr id="4" name="Footer Placeholder 3"/>
          <p:cNvSpPr>
            <a:spLocks noGrp="1"/>
          </p:cNvSpPr>
          <p:nvPr>
            <p:ph type="ftr" sz="quarter" idx="11"/>
          </p:nvPr>
        </p:nvSpPr>
        <p:spPr/>
        <p:txBody>
          <a:bodyPr/>
          <a:lstStyle/>
          <a:p>
            <a:pPr>
              <a:defRPr/>
            </a:pPr>
            <a:r>
              <a:rPr lang="en-US"/>
              <a:t>2021</a:t>
            </a:r>
          </a:p>
        </p:txBody>
      </p:sp>
      <p:sp>
        <p:nvSpPr>
          <p:cNvPr id="5" name="Slide Number Placeholder 4"/>
          <p:cNvSpPr>
            <a:spLocks noGrp="1"/>
          </p:cNvSpPr>
          <p:nvPr>
            <p:ph type="sldNum" sz="quarter" idx="12"/>
          </p:nvPr>
        </p:nvSpPr>
        <p:spPr/>
        <p:txBody>
          <a:bodyPr/>
          <a:lstStyle/>
          <a:p>
            <a:pPr>
              <a:defRPr/>
            </a:pPr>
            <a:fld id="{980A4E53-7EC1-41C2-9660-FE1361D38A70}" type="slidenum">
              <a:rPr lang="en-US" altLang="en-US" smtClean="0"/>
              <a:pPr>
                <a:defRPr/>
              </a:pPr>
              <a:t>‹#›</a:t>
            </a:fld>
            <a:endParaRPr lang="en-US" altLang="en-US" dirty="0"/>
          </a:p>
        </p:txBody>
      </p:sp>
    </p:spTree>
    <p:extLst>
      <p:ext uri="{BB962C8B-B14F-4D97-AF65-F5344CB8AC3E}">
        <p14:creationId xmlns:p14="http://schemas.microsoft.com/office/powerpoint/2010/main" val="1790046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3A7DAB5-C956-42D8-B93E-09D4F4543318}" type="datetime1">
              <a:rPr lang="en-US" smtClean="0"/>
              <a:t>2/15/2022</a:t>
            </a:fld>
            <a:endParaRPr lang="en-US"/>
          </a:p>
        </p:txBody>
      </p:sp>
      <p:sp>
        <p:nvSpPr>
          <p:cNvPr id="3" name="Footer Placeholder 2"/>
          <p:cNvSpPr>
            <a:spLocks noGrp="1"/>
          </p:cNvSpPr>
          <p:nvPr>
            <p:ph type="ftr" sz="quarter" idx="11"/>
          </p:nvPr>
        </p:nvSpPr>
        <p:spPr/>
        <p:txBody>
          <a:bodyPr/>
          <a:lstStyle/>
          <a:p>
            <a:pPr>
              <a:defRPr/>
            </a:pPr>
            <a:r>
              <a:rPr lang="en-US"/>
              <a:t>2021</a:t>
            </a:r>
          </a:p>
        </p:txBody>
      </p:sp>
      <p:sp>
        <p:nvSpPr>
          <p:cNvPr id="4" name="Slide Number Placeholder 3"/>
          <p:cNvSpPr>
            <a:spLocks noGrp="1"/>
          </p:cNvSpPr>
          <p:nvPr>
            <p:ph type="sldNum" sz="quarter" idx="12"/>
          </p:nvPr>
        </p:nvSpPr>
        <p:spPr/>
        <p:txBody>
          <a:bodyPr/>
          <a:lstStyle/>
          <a:p>
            <a:pPr>
              <a:defRPr/>
            </a:pPr>
            <a:fld id="{FBFBD636-0244-4EC0-811B-0D272B6AA034}" type="slidenum">
              <a:rPr lang="en-US" altLang="en-US" smtClean="0"/>
              <a:pPr>
                <a:defRPr/>
              </a:pPr>
              <a:t>‹#›</a:t>
            </a:fld>
            <a:endParaRPr lang="en-US" altLang="en-US" dirty="0"/>
          </a:p>
        </p:txBody>
      </p:sp>
    </p:spTree>
    <p:extLst>
      <p:ext uri="{BB962C8B-B14F-4D97-AF65-F5344CB8AC3E}">
        <p14:creationId xmlns:p14="http://schemas.microsoft.com/office/powerpoint/2010/main" val="3920773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EA86E1B-6A5B-4A34-8BC4-455CE9EDD903}" type="datetime1">
              <a:rPr lang="en-US" smtClean="0"/>
              <a:t>2/15/2022</a:t>
            </a:fld>
            <a:endParaRPr lang="en-US"/>
          </a:p>
        </p:txBody>
      </p:sp>
      <p:sp>
        <p:nvSpPr>
          <p:cNvPr id="6" name="Footer Placeholder 5"/>
          <p:cNvSpPr>
            <a:spLocks noGrp="1"/>
          </p:cNvSpPr>
          <p:nvPr>
            <p:ph type="ftr" sz="quarter" idx="11"/>
          </p:nvPr>
        </p:nvSpPr>
        <p:spPr/>
        <p:txBody>
          <a:bodyPr/>
          <a:lstStyle/>
          <a:p>
            <a:pPr>
              <a:defRPr/>
            </a:pPr>
            <a:r>
              <a:rPr lang="en-US"/>
              <a:t>2021</a:t>
            </a:r>
          </a:p>
        </p:txBody>
      </p:sp>
      <p:sp>
        <p:nvSpPr>
          <p:cNvPr id="7" name="Slide Number Placeholder 6"/>
          <p:cNvSpPr>
            <a:spLocks noGrp="1"/>
          </p:cNvSpPr>
          <p:nvPr>
            <p:ph type="sldNum" sz="quarter" idx="12"/>
          </p:nvPr>
        </p:nvSpPr>
        <p:spPr/>
        <p:txBody>
          <a:bodyPr/>
          <a:lstStyle/>
          <a:p>
            <a:pPr>
              <a:defRPr/>
            </a:pPr>
            <a:fld id="{A62910C9-CA0B-4127-A304-4C4F8D89B07B}" type="slidenum">
              <a:rPr lang="en-US" altLang="en-US" smtClean="0"/>
              <a:pPr>
                <a:defRPr/>
              </a:pPr>
              <a:t>‹#›</a:t>
            </a:fld>
            <a:endParaRPr lang="en-US" altLang="en-US" dirty="0"/>
          </a:p>
        </p:txBody>
      </p:sp>
    </p:spTree>
    <p:extLst>
      <p:ext uri="{BB962C8B-B14F-4D97-AF65-F5344CB8AC3E}">
        <p14:creationId xmlns:p14="http://schemas.microsoft.com/office/powerpoint/2010/main" val="21436971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r>
              <a:rPr lang="en-US"/>
              <a:t>2021</a:t>
            </a:r>
          </a:p>
        </p:txBody>
      </p:sp>
      <p:sp>
        <p:nvSpPr>
          <p:cNvPr id="7" name="Slide Number Placeholder 6"/>
          <p:cNvSpPr>
            <a:spLocks noGrp="1"/>
          </p:cNvSpPr>
          <p:nvPr>
            <p:ph type="sldNum" sz="quarter" idx="12"/>
          </p:nvPr>
        </p:nvSpPr>
        <p:spPr/>
        <p:txBody>
          <a:bodyPr/>
          <a:lstStyle/>
          <a:p>
            <a:pPr>
              <a:defRPr/>
            </a:pPr>
            <a:fld id="{5E96EC80-0A43-41AB-B771-0775EE89B1CE}" type="slidenum">
              <a:rPr lang="en-US" altLang="en-US" smtClean="0"/>
              <a:pPr>
                <a:defRPr/>
              </a:pPr>
              <a:t>‹#›</a:t>
            </a:fld>
            <a:endParaRPr lang="en-US" altLang="en-US" dirty="0"/>
          </a:p>
        </p:txBody>
      </p:sp>
      <p:sp>
        <p:nvSpPr>
          <p:cNvPr id="5" name="Date Placeholder 4"/>
          <p:cNvSpPr>
            <a:spLocks noGrp="1"/>
          </p:cNvSpPr>
          <p:nvPr>
            <p:ph type="dt" sz="half" idx="10"/>
          </p:nvPr>
        </p:nvSpPr>
        <p:spPr/>
        <p:txBody>
          <a:bodyPr/>
          <a:lstStyle/>
          <a:p>
            <a:pPr>
              <a:defRPr/>
            </a:pPr>
            <a:fld id="{A539A78E-228C-477E-9F8D-A71094C8DC1C}" type="datetime1">
              <a:rPr lang="en-US" smtClean="0"/>
              <a:t>2/15/2022</a:t>
            </a:fld>
            <a:endParaRPr lang="en-US"/>
          </a:p>
        </p:txBody>
      </p:sp>
    </p:spTree>
    <p:extLst>
      <p:ext uri="{BB962C8B-B14F-4D97-AF65-F5344CB8AC3E}">
        <p14:creationId xmlns:p14="http://schemas.microsoft.com/office/powerpoint/2010/main" val="1250869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F9470BD-7E38-47A9-B0C5-FD2E87AF54A6}"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3F422CD9-7A43-4A5C-B54B-61DE8BC843F2}" type="slidenum">
              <a:rPr lang="en-US" altLang="en-US" smtClean="0"/>
              <a:pPr>
                <a:defRPr/>
              </a:pPr>
              <a:t>‹#›</a:t>
            </a:fld>
            <a:endParaRPr lang="en-US" altLang="en-US" dirty="0"/>
          </a:p>
        </p:txBody>
      </p:sp>
    </p:spTree>
    <p:extLst>
      <p:ext uri="{BB962C8B-B14F-4D97-AF65-F5344CB8AC3E}">
        <p14:creationId xmlns:p14="http://schemas.microsoft.com/office/powerpoint/2010/main" val="754169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0F206D-7AEE-4FED-B6D1-7D0E69B8CFF5}"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22BEED15-8B54-4EB1-8557-87A4B6F0C5A7}"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03777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926C472-5DB7-441C-935E-4EC7E29FA2A3}"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6CE8E11E-72F9-408D-B0A8-80A3661C777A}" type="slidenum">
              <a:rPr lang="en-US" altLang="en-US" smtClean="0"/>
              <a:pPr>
                <a:defRPr/>
              </a:pPr>
              <a:t>‹#›</a:t>
            </a:fld>
            <a:endParaRPr lang="en-US" altLang="en-US" dirty="0"/>
          </a:p>
        </p:txBody>
      </p:sp>
    </p:spTree>
    <p:extLst>
      <p:ext uri="{BB962C8B-B14F-4D97-AF65-F5344CB8AC3E}">
        <p14:creationId xmlns:p14="http://schemas.microsoft.com/office/powerpoint/2010/main" val="1005038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7E2393-CB33-4E76-8F12-2CBE57034A69}"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E84C9612-0BF3-4571-B784-C8C491795483}"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98966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1068826-4C97-494E-9A75-077579AE65D2}"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64F0A63A-756C-4004-9860-5A4F3457AE04}" type="slidenum">
              <a:rPr lang="en-US" altLang="en-US" smtClean="0"/>
              <a:pPr>
                <a:defRPr/>
              </a:pPr>
              <a:t>‹#›</a:t>
            </a:fld>
            <a:endParaRPr lang="en-US" altLang="en-US" dirty="0"/>
          </a:p>
        </p:txBody>
      </p:sp>
    </p:spTree>
    <p:extLst>
      <p:ext uri="{BB962C8B-B14F-4D97-AF65-F5344CB8AC3E}">
        <p14:creationId xmlns:p14="http://schemas.microsoft.com/office/powerpoint/2010/main" val="21059706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ECD79C1-85C8-4D78-8C7A-DCA97376601E}"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0120DA00-043D-46D5-8471-7D6E29643F82}" type="slidenum">
              <a:rPr lang="en-US" altLang="en-US" smtClean="0"/>
              <a:pPr>
                <a:defRPr/>
              </a:pPr>
              <a:t>‹#›</a:t>
            </a:fld>
            <a:endParaRPr lang="en-US" altLang="en-US" dirty="0"/>
          </a:p>
        </p:txBody>
      </p:sp>
    </p:spTree>
    <p:extLst>
      <p:ext uri="{BB962C8B-B14F-4D97-AF65-F5344CB8AC3E}">
        <p14:creationId xmlns:p14="http://schemas.microsoft.com/office/powerpoint/2010/main" val="364484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6B6588-1A01-496C-AEF2-7813C62D1DF0}"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8553181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7A19347-7C94-435F-9F44-8F0DB6050F59}" type="datetime1">
              <a:rPr lang="en-US" smtClean="0"/>
              <a:t>2/15/2022</a:t>
            </a:fld>
            <a:endParaRPr lang="en-US"/>
          </a:p>
        </p:txBody>
      </p:sp>
      <p:sp>
        <p:nvSpPr>
          <p:cNvPr id="5" name="Footer Placeholder 4"/>
          <p:cNvSpPr>
            <a:spLocks noGrp="1"/>
          </p:cNvSpPr>
          <p:nvPr>
            <p:ph type="ftr" sz="quarter" idx="11"/>
          </p:nvPr>
        </p:nvSpPr>
        <p:spPr/>
        <p:txBody>
          <a:bodyPr/>
          <a:lstStyle/>
          <a:p>
            <a:pPr>
              <a:defRPr/>
            </a:pPr>
            <a:r>
              <a:rPr lang="en-US"/>
              <a:t>2021</a:t>
            </a:r>
          </a:p>
        </p:txBody>
      </p:sp>
      <p:sp>
        <p:nvSpPr>
          <p:cNvPr id="6" name="Slide Number Placeholder 5"/>
          <p:cNvSpPr>
            <a:spLocks noGrp="1"/>
          </p:cNvSpPr>
          <p:nvPr>
            <p:ph type="sldNum" sz="quarter" idx="12"/>
          </p:nvPr>
        </p:nvSpPr>
        <p:spPr/>
        <p:txBody>
          <a:bodyPr/>
          <a:lstStyle/>
          <a:p>
            <a:pPr>
              <a:defRPr/>
            </a:pPr>
            <a:fld id="{C3D3B4B2-C5C2-4C8F-AF4A-AF840CBA25F5}" type="slidenum">
              <a:rPr lang="en-US" altLang="en-US" smtClean="0"/>
              <a:pPr>
                <a:defRPr/>
              </a:pPr>
              <a:t>‹#›</a:t>
            </a:fld>
            <a:endParaRPr lang="en-US" altLang="en-US" dirty="0"/>
          </a:p>
        </p:txBody>
      </p:sp>
    </p:spTree>
    <p:extLst>
      <p:ext uri="{BB962C8B-B14F-4D97-AF65-F5344CB8AC3E}">
        <p14:creationId xmlns:p14="http://schemas.microsoft.com/office/powerpoint/2010/main" val="38495132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3255508546"/>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923078"/>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3583180658"/>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1760926975"/>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2080147566"/>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2969057007"/>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4169578475"/>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3870717010"/>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179374389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Calibri"/>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4E8A20-AE38-4B21-A85A-4AF9D71E5B1B}"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258526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3495834301"/>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2084582578"/>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25494431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1EE0FD-A0D8-4FA7-BF31-5CA22B244A7B}"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5977817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8476045-0E09-4614-BCE1-49AE1454EBCA}" type="datetime1">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2528539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Calibri"/>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065912F9-82C4-4C91-9119-04C86AC691EB}" type="datetime1">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626590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93506-DC25-4027-B0BC-01A63E262184}" type="datetime1">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803952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Calibri"/>
                <a:ea typeface="+mj-ea"/>
                <a:cs typeface="+mj-cs"/>
              </a:defRPr>
            </a:lvl1pPr>
          </a:lstStyle>
          <a:p>
            <a:r>
              <a:rPr kumimoji="0" lang="en-US" dirty="0"/>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0D7FDA-E892-4F99-ACB5-ADF083585DEA}"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9619328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8EDF5C8E-79AE-46CE-90B5-447A3F071606}" type="datetime1">
              <a:rPr lang="en-US" smtClean="0"/>
              <a:t>2/15/2022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5180E02-111D-4521-A550-6BE06148897F}"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016425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735DD2-75B6-468C-AB14-9981ECA7DE3D}"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0212362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2D1C11-7C4F-4CBA-BA80-D9956C26D093}"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808236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CE90-5BB6-F94C-8AF1-062C9901F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07223-5102-5D49-BCC4-50BACEAEA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80D950-F9D1-A148-92A6-CE19169713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53EC8F8-2094-094F-80B4-163D8044C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7FE6E-FD62-124B-8832-521C9AF90907}"/>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48379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10FB-8D60-924E-A727-5F4675214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CD990-B9B4-4C4F-8237-5B086B308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FD4D0-F9F1-F34C-800F-3D06F3BD90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878568-ABC0-F24D-B6A6-B34522C67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E30AD-F128-CB41-9B0D-88A76E45703B}"/>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268918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007F-D2B7-4042-B990-DA6101E09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7DDB15-C423-2940-999A-1E1E17533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8F79E-36BF-5C40-8A55-991F820A83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EB2506-B737-DE45-A9AA-2C19D008E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132BE-6D87-DF49-A4C4-9215360BD6DF}"/>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68761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678-8393-7E45-8284-A2E41CE5B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24284-374B-544F-954F-EA676CC7C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E056C-F497-EE47-BB47-D81A774045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29C17-DBB3-8F48-BE7C-3758C631E8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82A721-B306-F649-A9C2-D1CFB985F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EF6B5-DA1E-704F-9E81-CD873AF36E3D}"/>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136877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410E-C018-3346-8144-16D0DC213A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FB107-9E1A-6249-B574-CF8391E22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B972B-E7BF-8F41-87C7-A81633E76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1FF34-AFAB-1D40-B6A3-CE27601DC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B2E69-4EBE-8844-ADCC-BF748BEAE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35E89-9EED-FC49-A86B-777E32B0F52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48EEBE4-FB39-0445-8C19-E90F2EB5E6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15A967-E7A1-9A4E-9DD2-E01C32C27C0E}"/>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38471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112F-1BAD-204B-A298-71B40679D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B60EB-DCFE-8E40-8BA1-BF30C4F8E17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57F86B6-3D26-494C-A32E-1CF6F5C65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1E259-204A-C648-89AE-D42766276E01}"/>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89010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57BF1-6D6A-4244-8A90-0623679CA08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4F94F25-4A96-2343-B370-37756848A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4C1B10-620C-9A41-995D-12A445918834}"/>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39494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8138489C-CC31-4618-9574-2CC319C79743}" type="datetime1">
              <a:rPr lang="en-US" smtClean="0"/>
              <a:t>2/15/2022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C59C-8639-BF49-8CBB-63F4075C7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2B7B6-7F9E-7F4D-A891-DD5A2520B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4E91F-6FE5-144F-A45C-79357A378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62790-DD10-2D43-93DF-90AD4970B78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2759E0-022C-ED4D-BDB5-8B0872738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0292E-FCF1-B346-8FDA-EF667B513EFD}"/>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111518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D10A-B23C-1242-840F-7B50EDAE2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C1659-43CD-0C49-986E-23335DDE2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50167C-FA95-0641-8382-32851A35B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EA6AC-DFDA-394A-A73D-E57E79139B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2728FA-150F-704B-B684-3B64E1E01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67FEB-6639-3D45-B71A-D1B5FB38B9C0}"/>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738747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D55A-37AE-1B45-8952-18B0CA07D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D0C5A-9D6B-1541-9C30-7302D1D09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EB9EF-2329-974A-877D-0D9F5AE204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3B79076-2A08-4F43-9F5E-6A80F1A14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E376F-E1DF-9640-BCBC-A012BFA4D843}"/>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3575135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8CDC3-EE30-E643-A231-A5CF8404F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1B21E-ABF4-7847-BBD8-42D2FFC5E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F3609-1667-174B-971A-721B490EDD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276F7C-8E4C-6942-8839-FEF95083E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5085C-9782-054D-8A30-B67A7BF97E16}"/>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417105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7" y="5883275"/>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844587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04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CDA122FB-3C2F-410B-88F5-A9A8F81F4DFC}"/>
              </a:ext>
            </a:extLst>
          </p:cNvPr>
          <p:cNvGrpSpPr>
            <a:grpSpLocks/>
          </p:cNvGrpSpPr>
          <p:nvPr/>
        </p:nvGrpSpPr>
        <p:grpSpPr bwMode="auto">
          <a:xfrm>
            <a:off x="270933" y="0"/>
            <a:ext cx="5037667" cy="6858000"/>
            <a:chOff x="203200" y="0"/>
            <a:chExt cx="3778250" cy="6858001"/>
          </a:xfrm>
        </p:grpSpPr>
        <p:sp>
          <p:nvSpPr>
            <p:cNvPr id="5" name="Freeform 6">
              <a:extLst>
                <a:ext uri="{FF2B5EF4-FFF2-40B4-BE49-F238E27FC236}">
                  <a16:creationId xmlns:a16="http://schemas.microsoft.com/office/drawing/2014/main" id="{90BFA371-57C2-494D-8078-6227A64755A4}"/>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Freeform 7">
              <a:extLst>
                <a:ext uri="{FF2B5EF4-FFF2-40B4-BE49-F238E27FC236}">
                  <a16:creationId xmlns:a16="http://schemas.microsoft.com/office/drawing/2014/main" id="{09E8E102-DB44-4E13-A67E-97B2A0EC5DD1}"/>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EE7185CE-66EF-41EF-9293-DA7989D33640}"/>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7C0A79B3-F610-4E91-8452-FC9516D2A6D2}"/>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AD4F3884-E87D-4C09-9DA6-10E1E8C7E7AA}"/>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58B3FEBB-CB41-41D9-9BD6-87935443DF32}"/>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23D9108E-FB96-4409-A113-2FDD31F439E8}"/>
              </a:ext>
            </a:extLst>
          </p:cNvPr>
          <p:cNvSpPr>
            <a:spLocks/>
          </p:cNvSpPr>
          <p:nvPr/>
        </p:nvSpPr>
        <p:spPr bwMode="auto">
          <a:xfrm>
            <a:off x="270933" y="3771900"/>
            <a:ext cx="48260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3">
            <a:extLst>
              <a:ext uri="{FF2B5EF4-FFF2-40B4-BE49-F238E27FC236}">
                <a16:creationId xmlns:a16="http://schemas.microsoft.com/office/drawing/2014/main" id="{983F3A2E-ECF4-4062-9637-F8BA0305F32A}"/>
              </a:ext>
            </a:extLst>
          </p:cNvPr>
          <p:cNvSpPr>
            <a:spLocks/>
          </p:cNvSpPr>
          <p:nvPr/>
        </p:nvSpPr>
        <p:spPr bwMode="auto">
          <a:xfrm>
            <a:off x="747184" y="3867150"/>
            <a:ext cx="82549"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F9D6446B-D060-4058-BA9F-EF7B7FE58A1E}"/>
              </a:ext>
            </a:extLst>
          </p:cNvPr>
          <p:cNvSpPr>
            <a:spLocks noGrp="1"/>
          </p:cNvSpPr>
          <p:nvPr>
            <p:ph type="dt" sz="half" idx="10"/>
          </p:nvPr>
        </p:nvSpPr>
        <p:spPr>
          <a:xfrm>
            <a:off x="9768417" y="6116639"/>
            <a:ext cx="1143000" cy="365125"/>
          </a:xfrm>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15F995D5-67AC-4099-8402-76847FD94ACC}"/>
              </a:ext>
            </a:extLst>
          </p:cNvPr>
          <p:cNvSpPr>
            <a:spLocks noGrp="1"/>
          </p:cNvSpPr>
          <p:nvPr>
            <p:ph type="ftr" sz="quarter" idx="11"/>
          </p:nvPr>
        </p:nvSpPr>
        <p:spPr>
          <a:xfrm>
            <a:off x="4832351" y="6116639"/>
            <a:ext cx="4811183" cy="365125"/>
          </a:xfrm>
        </p:spPr>
        <p:txBody>
          <a:bodyPr/>
          <a:lstStyle>
            <a:lvl1pPr>
              <a:defRPr/>
            </a:lvl1pPr>
          </a:lstStyle>
          <a:p>
            <a:pPr>
              <a:defRPr/>
            </a:pPr>
            <a:r>
              <a:rPr lang="en-US"/>
              <a:t>2020</a:t>
            </a:r>
          </a:p>
        </p:txBody>
      </p:sp>
      <p:sp>
        <p:nvSpPr>
          <p:cNvPr id="15" name="Slide Number Placeholder 5">
            <a:extLst>
              <a:ext uri="{FF2B5EF4-FFF2-40B4-BE49-F238E27FC236}">
                <a16:creationId xmlns:a16="http://schemas.microsoft.com/office/drawing/2014/main" id="{92BBA647-7417-40E5-800E-5928EAFE66F7}"/>
              </a:ext>
            </a:extLst>
          </p:cNvPr>
          <p:cNvSpPr>
            <a:spLocks noGrp="1"/>
          </p:cNvSpPr>
          <p:nvPr>
            <p:ph type="sldNum" sz="quarter" idx="12"/>
          </p:nvPr>
        </p:nvSpPr>
        <p:spPr>
          <a:xfrm>
            <a:off x="11034184" y="6116639"/>
            <a:ext cx="548216" cy="365125"/>
          </a:xfrm>
        </p:spPr>
        <p:txBody>
          <a:bodyPr/>
          <a:lstStyle>
            <a:lvl1pPr>
              <a:defRPr/>
            </a:lvl1pPr>
          </a:lstStyle>
          <a:p>
            <a:pPr>
              <a:defRPr/>
            </a:pPr>
            <a:fld id="{A334B4B3-BA8E-4FEB-BC71-FEC5CD41A2C6}" type="slidenum">
              <a:rPr lang="en-US" altLang="en-US"/>
              <a:pPr>
                <a:defRPr/>
              </a:pPr>
              <a:t>‹#›</a:t>
            </a:fld>
            <a:endParaRPr lang="en-US" altLang="en-US"/>
          </a:p>
        </p:txBody>
      </p:sp>
    </p:spTree>
    <p:extLst>
      <p:ext uri="{BB962C8B-B14F-4D97-AF65-F5344CB8AC3E}">
        <p14:creationId xmlns:p14="http://schemas.microsoft.com/office/powerpoint/2010/main" val="2104575383"/>
      </p:ext>
    </p:extLst>
  </p:cSld>
  <p:clrMapOvr>
    <a:masterClrMapping/>
  </p:clrMapOvr>
  <p:transition>
    <p:plu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53BB8F-9E37-4449-AB0A-6D616EEEF54B}"/>
              </a:ext>
            </a:extLst>
          </p:cNvPr>
          <p:cNvSpPr>
            <a:spLocks noGrp="1"/>
          </p:cNvSpPr>
          <p:nvPr>
            <p:ph type="dt" sz="half" idx="10"/>
          </p:nvPr>
        </p:nvSpPr>
        <p:spPr>
          <a:xfrm>
            <a:off x="9791700" y="6108701"/>
            <a:ext cx="114300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3E9C1B4-DF26-4FD9-B1D7-174CCAC9E552}"/>
              </a:ext>
            </a:extLst>
          </p:cNvPr>
          <p:cNvSpPr>
            <a:spLocks noGrp="1"/>
          </p:cNvSpPr>
          <p:nvPr>
            <p:ph type="ftr" sz="quarter" idx="11"/>
          </p:nvPr>
        </p:nvSpPr>
        <p:spPr>
          <a:xfrm>
            <a:off x="2631017" y="6108701"/>
            <a:ext cx="7084483" cy="365125"/>
          </a:xfrm>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CAF1CD2E-851A-41B1-BC6D-A45278A59D80}"/>
              </a:ext>
            </a:extLst>
          </p:cNvPr>
          <p:cNvSpPr>
            <a:spLocks noGrp="1"/>
          </p:cNvSpPr>
          <p:nvPr>
            <p:ph type="sldNum" sz="quarter" idx="12"/>
          </p:nvPr>
        </p:nvSpPr>
        <p:spPr>
          <a:xfrm>
            <a:off x="11010901" y="6108701"/>
            <a:ext cx="571500" cy="365125"/>
          </a:xfrm>
        </p:spPr>
        <p:txBody>
          <a:bodyPr/>
          <a:lstStyle>
            <a:lvl1pPr>
              <a:defRPr/>
            </a:lvl1pPr>
          </a:lstStyle>
          <a:p>
            <a:pPr>
              <a:defRPr/>
            </a:pPr>
            <a:fld id="{C3E0184F-65D9-43E3-A8B4-27FB49854840}" type="slidenum">
              <a:rPr lang="en-US" altLang="en-US"/>
              <a:pPr>
                <a:defRPr/>
              </a:pPr>
              <a:t>‹#›</a:t>
            </a:fld>
            <a:endParaRPr lang="en-US" altLang="en-US" sz="1400"/>
          </a:p>
        </p:txBody>
      </p:sp>
    </p:spTree>
    <p:extLst>
      <p:ext uri="{BB962C8B-B14F-4D97-AF65-F5344CB8AC3E}">
        <p14:creationId xmlns:p14="http://schemas.microsoft.com/office/powerpoint/2010/main" val="484009559"/>
      </p:ext>
    </p:extLst>
  </p:cSld>
  <p:clrMapOvr>
    <a:masterClrMapping/>
  </p:clrMapOvr>
  <p:transition>
    <p:plu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A0F6CA-BF69-4413-A7EA-6B8983B3C0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B4DE51-2298-4FF9-9539-E758A17518AF}"/>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7E575788-109F-4A2E-9936-77DCEE2DF0E3}"/>
              </a:ext>
            </a:extLst>
          </p:cNvPr>
          <p:cNvSpPr>
            <a:spLocks noGrp="1"/>
          </p:cNvSpPr>
          <p:nvPr>
            <p:ph type="sldNum" sz="quarter" idx="12"/>
          </p:nvPr>
        </p:nvSpPr>
        <p:spPr/>
        <p:txBody>
          <a:bodyPr/>
          <a:lstStyle>
            <a:lvl1pPr>
              <a:defRPr/>
            </a:lvl1pPr>
          </a:lstStyle>
          <a:p>
            <a:pPr>
              <a:defRPr/>
            </a:pPr>
            <a:fld id="{6F0D81E7-4B12-4A94-887F-D0A85A9F9869}" type="slidenum">
              <a:rPr lang="en-US" altLang="en-US"/>
              <a:pPr>
                <a:defRPr/>
              </a:pPr>
              <a:t>‹#›</a:t>
            </a:fld>
            <a:endParaRPr lang="en-US" altLang="en-US" sz="1400"/>
          </a:p>
        </p:txBody>
      </p:sp>
    </p:spTree>
    <p:extLst>
      <p:ext uri="{BB962C8B-B14F-4D97-AF65-F5344CB8AC3E}">
        <p14:creationId xmlns:p14="http://schemas.microsoft.com/office/powerpoint/2010/main" val="3981353696"/>
      </p:ext>
    </p:extLst>
  </p:cSld>
  <p:clrMapOvr>
    <a:masterClrMapping/>
  </p:clrMapOvr>
  <p:transition>
    <p:plu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189CC32-A65A-4086-97D1-C55F19C8E1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A992247-8909-485B-A330-0B3841C402E0}"/>
              </a:ext>
            </a:extLst>
          </p:cNvPr>
          <p:cNvSpPr>
            <a:spLocks noGrp="1"/>
          </p:cNvSpPr>
          <p:nvPr>
            <p:ph type="ftr" sz="quarter" idx="11"/>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1E32A150-C38B-47E7-AEAF-D74A7B29A726}"/>
              </a:ext>
            </a:extLst>
          </p:cNvPr>
          <p:cNvSpPr>
            <a:spLocks noGrp="1"/>
          </p:cNvSpPr>
          <p:nvPr>
            <p:ph type="sldNum" sz="quarter" idx="12"/>
          </p:nvPr>
        </p:nvSpPr>
        <p:spPr/>
        <p:txBody>
          <a:bodyPr/>
          <a:lstStyle>
            <a:lvl1pPr>
              <a:defRPr/>
            </a:lvl1pPr>
          </a:lstStyle>
          <a:p>
            <a:pPr>
              <a:defRPr/>
            </a:pPr>
            <a:fld id="{15E00604-EA8F-49C4-98D3-D6CEAC1F9964}" type="slidenum">
              <a:rPr lang="en-US" altLang="en-US"/>
              <a:pPr>
                <a:defRPr/>
              </a:pPr>
              <a:t>‹#›</a:t>
            </a:fld>
            <a:endParaRPr lang="en-US" altLang="en-US" sz="1400"/>
          </a:p>
        </p:txBody>
      </p:sp>
    </p:spTree>
    <p:extLst>
      <p:ext uri="{BB962C8B-B14F-4D97-AF65-F5344CB8AC3E}">
        <p14:creationId xmlns:p14="http://schemas.microsoft.com/office/powerpoint/2010/main" val="1180249112"/>
      </p:ext>
    </p:extLst>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F83F9335-EA9E-4386-B41E-F8BFD8272309}" type="datetime1">
              <a:rPr lang="en-US" smtClean="0"/>
              <a:t>2/15/2022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FE2983A-DF5C-4C8F-A345-EE69B8627AA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AE7C897-9D9C-4218-97D2-58AD13C68771}"/>
              </a:ext>
            </a:extLst>
          </p:cNvPr>
          <p:cNvSpPr>
            <a:spLocks noGrp="1"/>
          </p:cNvSpPr>
          <p:nvPr>
            <p:ph type="ftr" sz="quarter" idx="11"/>
          </p:nvPr>
        </p:nvSpPr>
        <p:spPr/>
        <p:txBody>
          <a:bodyPr/>
          <a:lstStyle>
            <a:lvl1pPr>
              <a:defRPr/>
            </a:lvl1pPr>
          </a:lstStyle>
          <a:p>
            <a:pPr>
              <a:defRPr/>
            </a:pPr>
            <a:r>
              <a:rPr lang="en-US"/>
              <a:t>2020</a:t>
            </a:r>
          </a:p>
        </p:txBody>
      </p:sp>
      <p:sp>
        <p:nvSpPr>
          <p:cNvPr id="9" name="Slide Number Placeholder 5">
            <a:extLst>
              <a:ext uri="{FF2B5EF4-FFF2-40B4-BE49-F238E27FC236}">
                <a16:creationId xmlns:a16="http://schemas.microsoft.com/office/drawing/2014/main" id="{795BCC2A-843D-4CC1-8A7A-D828D0249B99}"/>
              </a:ext>
            </a:extLst>
          </p:cNvPr>
          <p:cNvSpPr>
            <a:spLocks noGrp="1"/>
          </p:cNvSpPr>
          <p:nvPr>
            <p:ph type="sldNum" sz="quarter" idx="12"/>
          </p:nvPr>
        </p:nvSpPr>
        <p:spPr/>
        <p:txBody>
          <a:bodyPr/>
          <a:lstStyle>
            <a:lvl1pPr>
              <a:defRPr/>
            </a:lvl1pPr>
          </a:lstStyle>
          <a:p>
            <a:pPr>
              <a:defRPr/>
            </a:pPr>
            <a:fld id="{965AF534-C23D-4A73-A745-FB5AD6D2903A}" type="slidenum">
              <a:rPr lang="en-US" altLang="en-US"/>
              <a:pPr>
                <a:defRPr/>
              </a:pPr>
              <a:t>‹#›</a:t>
            </a:fld>
            <a:endParaRPr lang="en-US" altLang="en-US" sz="1400"/>
          </a:p>
        </p:txBody>
      </p:sp>
    </p:spTree>
    <p:extLst>
      <p:ext uri="{BB962C8B-B14F-4D97-AF65-F5344CB8AC3E}">
        <p14:creationId xmlns:p14="http://schemas.microsoft.com/office/powerpoint/2010/main" val="2716852498"/>
      </p:ext>
    </p:extLst>
  </p:cSld>
  <p:clrMapOvr>
    <a:masterClrMapping/>
  </p:clrMapOvr>
  <p:transition>
    <p:plu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14F0070-D7A8-4444-989E-811537926C7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330580B-7FDD-4FC7-A91D-269CB2503D3E}"/>
              </a:ext>
            </a:extLst>
          </p:cNvPr>
          <p:cNvSpPr>
            <a:spLocks noGrp="1"/>
          </p:cNvSpPr>
          <p:nvPr>
            <p:ph type="ftr" sz="quarter" idx="11"/>
          </p:nvPr>
        </p:nvSpPr>
        <p:spPr/>
        <p:txBody>
          <a:bodyPr/>
          <a:lstStyle>
            <a:lvl1pPr>
              <a:defRPr/>
            </a:lvl1pPr>
          </a:lstStyle>
          <a:p>
            <a:pPr>
              <a:defRPr/>
            </a:pPr>
            <a:r>
              <a:rPr lang="en-US"/>
              <a:t>2020</a:t>
            </a:r>
          </a:p>
        </p:txBody>
      </p:sp>
      <p:sp>
        <p:nvSpPr>
          <p:cNvPr id="5" name="Slide Number Placeholder 5">
            <a:extLst>
              <a:ext uri="{FF2B5EF4-FFF2-40B4-BE49-F238E27FC236}">
                <a16:creationId xmlns:a16="http://schemas.microsoft.com/office/drawing/2014/main" id="{81382AC2-FB82-4D9E-9B27-0741ED22C14F}"/>
              </a:ext>
            </a:extLst>
          </p:cNvPr>
          <p:cNvSpPr>
            <a:spLocks noGrp="1"/>
          </p:cNvSpPr>
          <p:nvPr>
            <p:ph type="sldNum" sz="quarter" idx="12"/>
          </p:nvPr>
        </p:nvSpPr>
        <p:spPr/>
        <p:txBody>
          <a:bodyPr/>
          <a:lstStyle>
            <a:lvl1pPr>
              <a:defRPr/>
            </a:lvl1pPr>
          </a:lstStyle>
          <a:p>
            <a:pPr>
              <a:defRPr/>
            </a:pPr>
            <a:fld id="{770CFFBF-14F5-46E4-8A8E-FCB5DCF8E0BC}" type="slidenum">
              <a:rPr lang="en-US" altLang="en-US"/>
              <a:pPr>
                <a:defRPr/>
              </a:pPr>
              <a:t>‹#›</a:t>
            </a:fld>
            <a:endParaRPr lang="en-US" altLang="en-US" sz="1400"/>
          </a:p>
        </p:txBody>
      </p:sp>
    </p:spTree>
    <p:extLst>
      <p:ext uri="{BB962C8B-B14F-4D97-AF65-F5344CB8AC3E}">
        <p14:creationId xmlns:p14="http://schemas.microsoft.com/office/powerpoint/2010/main" val="3559254265"/>
      </p:ext>
    </p:extLst>
  </p:cSld>
  <p:clrMapOvr>
    <a:masterClrMapping/>
  </p:clrMapOvr>
  <p:transition>
    <p:plu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C3DC29-7908-4DEA-AAEC-0B4254C3A3B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23B10B1-0245-45AF-ADBB-4B3DABEEFD70}"/>
              </a:ext>
            </a:extLst>
          </p:cNvPr>
          <p:cNvSpPr>
            <a:spLocks noGrp="1"/>
          </p:cNvSpPr>
          <p:nvPr>
            <p:ph type="ftr" sz="quarter" idx="11"/>
          </p:nvPr>
        </p:nvSpPr>
        <p:spPr/>
        <p:txBody>
          <a:bodyPr/>
          <a:lstStyle>
            <a:lvl1pPr>
              <a:defRPr/>
            </a:lvl1pPr>
          </a:lstStyle>
          <a:p>
            <a:pPr>
              <a:defRPr/>
            </a:pPr>
            <a:r>
              <a:rPr lang="en-US"/>
              <a:t>2020</a:t>
            </a:r>
          </a:p>
        </p:txBody>
      </p:sp>
      <p:sp>
        <p:nvSpPr>
          <p:cNvPr id="4" name="Slide Number Placeholder 5">
            <a:extLst>
              <a:ext uri="{FF2B5EF4-FFF2-40B4-BE49-F238E27FC236}">
                <a16:creationId xmlns:a16="http://schemas.microsoft.com/office/drawing/2014/main" id="{7F02CF82-1E2B-4742-8DDE-5E3755824DDC}"/>
              </a:ext>
            </a:extLst>
          </p:cNvPr>
          <p:cNvSpPr>
            <a:spLocks noGrp="1"/>
          </p:cNvSpPr>
          <p:nvPr>
            <p:ph type="sldNum" sz="quarter" idx="12"/>
          </p:nvPr>
        </p:nvSpPr>
        <p:spPr/>
        <p:txBody>
          <a:bodyPr/>
          <a:lstStyle>
            <a:lvl1pPr>
              <a:defRPr/>
            </a:lvl1pPr>
          </a:lstStyle>
          <a:p>
            <a:pPr>
              <a:defRPr/>
            </a:pPr>
            <a:fld id="{D68AAAEE-241E-4001-9D01-F304DBCE7C16}" type="slidenum">
              <a:rPr lang="en-US" altLang="en-US"/>
              <a:pPr>
                <a:defRPr/>
              </a:pPr>
              <a:t>‹#›</a:t>
            </a:fld>
            <a:endParaRPr lang="en-US" altLang="en-US" sz="1400"/>
          </a:p>
        </p:txBody>
      </p:sp>
    </p:spTree>
    <p:extLst>
      <p:ext uri="{BB962C8B-B14F-4D97-AF65-F5344CB8AC3E}">
        <p14:creationId xmlns:p14="http://schemas.microsoft.com/office/powerpoint/2010/main" val="3995584101"/>
      </p:ext>
    </p:extLst>
  </p:cSld>
  <p:clrMapOvr>
    <a:masterClrMapping/>
  </p:clrMapOvr>
  <p:transition>
    <p:plu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C718FB-37EC-4ACD-A495-74F22F81A6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ED7DA0-6FE2-44F1-A89F-CDAC24A7768E}"/>
              </a:ext>
            </a:extLst>
          </p:cNvPr>
          <p:cNvSpPr>
            <a:spLocks noGrp="1"/>
          </p:cNvSpPr>
          <p:nvPr>
            <p:ph type="ftr" sz="quarter" idx="11"/>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08B36669-7989-43AD-B6B4-D65A99771D4C}"/>
              </a:ext>
            </a:extLst>
          </p:cNvPr>
          <p:cNvSpPr>
            <a:spLocks noGrp="1"/>
          </p:cNvSpPr>
          <p:nvPr>
            <p:ph type="sldNum" sz="quarter" idx="12"/>
          </p:nvPr>
        </p:nvSpPr>
        <p:spPr/>
        <p:txBody>
          <a:bodyPr/>
          <a:lstStyle>
            <a:lvl1pPr>
              <a:defRPr/>
            </a:lvl1pPr>
          </a:lstStyle>
          <a:p>
            <a:pPr>
              <a:defRPr/>
            </a:pPr>
            <a:fld id="{61D7B864-CB6E-4E5C-9111-95EC75793FD2}" type="slidenum">
              <a:rPr lang="en-US" altLang="en-US"/>
              <a:pPr>
                <a:defRPr/>
              </a:pPr>
              <a:t>‹#›</a:t>
            </a:fld>
            <a:endParaRPr lang="en-US" altLang="en-US" sz="1400"/>
          </a:p>
        </p:txBody>
      </p:sp>
    </p:spTree>
    <p:extLst>
      <p:ext uri="{BB962C8B-B14F-4D97-AF65-F5344CB8AC3E}">
        <p14:creationId xmlns:p14="http://schemas.microsoft.com/office/powerpoint/2010/main" val="996072072"/>
      </p:ext>
    </p:extLst>
  </p:cSld>
  <p:clrMapOvr>
    <a:masterClrMapping/>
  </p:clrMapOvr>
  <p:transition>
    <p:plu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3F8B80-CD7A-464F-93E3-7197C0B7F72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0B20B73-CC20-4E37-9ADE-1E8C6A5C6517}"/>
              </a:ext>
            </a:extLst>
          </p:cNvPr>
          <p:cNvSpPr>
            <a:spLocks noGrp="1"/>
          </p:cNvSpPr>
          <p:nvPr>
            <p:ph type="ftr" sz="quarter" idx="11"/>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21FB8690-A267-48FB-9AC8-C8427CACF964}"/>
              </a:ext>
            </a:extLst>
          </p:cNvPr>
          <p:cNvSpPr>
            <a:spLocks noGrp="1"/>
          </p:cNvSpPr>
          <p:nvPr>
            <p:ph type="sldNum" sz="quarter" idx="12"/>
          </p:nvPr>
        </p:nvSpPr>
        <p:spPr/>
        <p:txBody>
          <a:bodyPr/>
          <a:lstStyle>
            <a:lvl1pPr>
              <a:defRPr/>
            </a:lvl1pPr>
          </a:lstStyle>
          <a:p>
            <a:pPr>
              <a:defRPr/>
            </a:pPr>
            <a:fld id="{5A953BD6-C4E7-4425-B6F3-45C0920B6FE7}" type="slidenum">
              <a:rPr lang="en-US" altLang="en-US"/>
              <a:pPr>
                <a:defRPr/>
              </a:pPr>
              <a:t>‹#›</a:t>
            </a:fld>
            <a:endParaRPr lang="en-US" altLang="en-US" sz="1400"/>
          </a:p>
        </p:txBody>
      </p:sp>
    </p:spTree>
    <p:extLst>
      <p:ext uri="{BB962C8B-B14F-4D97-AF65-F5344CB8AC3E}">
        <p14:creationId xmlns:p14="http://schemas.microsoft.com/office/powerpoint/2010/main" val="211339818"/>
      </p:ext>
    </p:extLst>
  </p:cSld>
  <p:clrMapOvr>
    <a:masterClrMapping/>
  </p:clrMapOvr>
  <p:transition>
    <p:plu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5B6DC0-2590-4396-B227-77FCB00424E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C29B5DA-44D4-48C7-8789-29DB6BB35387}"/>
              </a:ext>
            </a:extLst>
          </p:cNvPr>
          <p:cNvSpPr>
            <a:spLocks noGrp="1"/>
          </p:cNvSpPr>
          <p:nvPr>
            <p:ph type="ftr" sz="quarter" idx="11"/>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C305B695-A033-4D57-A080-E94B9664A6B9}"/>
              </a:ext>
            </a:extLst>
          </p:cNvPr>
          <p:cNvSpPr>
            <a:spLocks noGrp="1"/>
          </p:cNvSpPr>
          <p:nvPr>
            <p:ph type="sldNum" sz="quarter" idx="12"/>
          </p:nvPr>
        </p:nvSpPr>
        <p:spPr/>
        <p:txBody>
          <a:bodyPr/>
          <a:lstStyle>
            <a:lvl1pPr>
              <a:defRPr/>
            </a:lvl1pPr>
          </a:lstStyle>
          <a:p>
            <a:pPr>
              <a:defRPr/>
            </a:pPr>
            <a:fld id="{57DD2B2D-642F-46DB-AD60-809D02626E61}" type="slidenum">
              <a:rPr lang="en-US" altLang="en-US"/>
              <a:pPr>
                <a:defRPr/>
              </a:pPr>
              <a:t>‹#›</a:t>
            </a:fld>
            <a:endParaRPr lang="en-US" altLang="en-US" sz="1400"/>
          </a:p>
        </p:txBody>
      </p:sp>
    </p:spTree>
    <p:extLst>
      <p:ext uri="{BB962C8B-B14F-4D97-AF65-F5344CB8AC3E}">
        <p14:creationId xmlns:p14="http://schemas.microsoft.com/office/powerpoint/2010/main" val="325478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EAF59-D26B-4B83-8D66-D5BFB3DBD0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6C10EA4-0664-4A2A-BE82-7058B38FF97F}"/>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91F6CE3B-CD30-40DC-9960-C751A6BD8E54}"/>
              </a:ext>
            </a:extLst>
          </p:cNvPr>
          <p:cNvSpPr>
            <a:spLocks noGrp="1"/>
          </p:cNvSpPr>
          <p:nvPr>
            <p:ph type="sldNum" sz="quarter" idx="12"/>
          </p:nvPr>
        </p:nvSpPr>
        <p:spPr/>
        <p:txBody>
          <a:bodyPr/>
          <a:lstStyle>
            <a:lvl1pPr>
              <a:defRPr/>
            </a:lvl1pPr>
          </a:lstStyle>
          <a:p>
            <a:pPr>
              <a:defRPr/>
            </a:pPr>
            <a:fld id="{684CB8EA-52C4-4387-8D77-9FB6AEF7DA0E}" type="slidenum">
              <a:rPr lang="en-US" altLang="en-US"/>
              <a:pPr>
                <a:defRPr/>
              </a:pPr>
              <a:t>‹#›</a:t>
            </a:fld>
            <a:endParaRPr lang="en-US" altLang="en-US" sz="1400"/>
          </a:p>
        </p:txBody>
      </p:sp>
    </p:spTree>
    <p:extLst>
      <p:ext uri="{BB962C8B-B14F-4D97-AF65-F5344CB8AC3E}">
        <p14:creationId xmlns:p14="http://schemas.microsoft.com/office/powerpoint/2010/main" val="3208959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9E448A-DC62-4EE5-A88F-BF677C23617B}"/>
              </a:ext>
            </a:extLst>
          </p:cNvPr>
          <p:cNvSpPr txBox="1"/>
          <p:nvPr/>
        </p:nvSpPr>
        <p:spPr>
          <a:xfrm>
            <a:off x="1293284"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rPr>
              <a:t>“</a:t>
            </a:r>
          </a:p>
        </p:txBody>
      </p:sp>
      <p:sp>
        <p:nvSpPr>
          <p:cNvPr id="6" name="TextBox 5">
            <a:extLst>
              <a:ext uri="{FF2B5EF4-FFF2-40B4-BE49-F238E27FC236}">
                <a16:creationId xmlns:a16="http://schemas.microsoft.com/office/drawing/2014/main" id="{AB9276D3-1AF2-4C49-934E-CAB021A0B831}"/>
              </a:ext>
            </a:extLst>
          </p:cNvPr>
          <p:cNvSpPr txBox="1"/>
          <p:nvPr/>
        </p:nvSpPr>
        <p:spPr>
          <a:xfrm>
            <a:off x="10896600"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rPr>
              <a:t>”</a:t>
            </a:r>
          </a:p>
        </p:txBody>
      </p:sp>
      <p:sp>
        <p:nvSpPr>
          <p:cNvPr id="2" name="Title 1"/>
          <p:cNvSpPr>
            <a:spLocks noGrp="1"/>
          </p:cNvSpPr>
          <p:nvPr>
            <p:ph type="title"/>
          </p:nvPr>
        </p:nvSpPr>
        <p:spPr>
          <a:xfrm>
            <a:off x="1902322" y="685801"/>
            <a:ext cx="9298820"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103CEE3-44D2-41E8-A7D1-A41696D1A841}"/>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ACCF558-79D3-478F-9416-E513866F957F}"/>
              </a:ext>
            </a:extLst>
          </p:cNvPr>
          <p:cNvSpPr>
            <a:spLocks noGrp="1"/>
          </p:cNvSpPr>
          <p:nvPr>
            <p:ph type="ftr" sz="quarter" idx="15"/>
          </p:nvPr>
        </p:nvSpPr>
        <p:spPr/>
        <p:txBody>
          <a:bodyPr/>
          <a:lstStyle>
            <a:lvl1pPr>
              <a:defRPr/>
            </a:lvl1pPr>
          </a:lstStyle>
          <a:p>
            <a:pPr>
              <a:defRPr/>
            </a:pPr>
            <a:r>
              <a:rPr lang="en-US"/>
              <a:t>2020</a:t>
            </a:r>
          </a:p>
        </p:txBody>
      </p:sp>
      <p:sp>
        <p:nvSpPr>
          <p:cNvPr id="9" name="Slide Number Placeholder 5">
            <a:extLst>
              <a:ext uri="{FF2B5EF4-FFF2-40B4-BE49-F238E27FC236}">
                <a16:creationId xmlns:a16="http://schemas.microsoft.com/office/drawing/2014/main" id="{8ECD3257-D055-469F-8E55-B64F66090A7F}"/>
              </a:ext>
            </a:extLst>
          </p:cNvPr>
          <p:cNvSpPr>
            <a:spLocks noGrp="1"/>
          </p:cNvSpPr>
          <p:nvPr>
            <p:ph type="sldNum" sz="quarter" idx="16"/>
          </p:nvPr>
        </p:nvSpPr>
        <p:spPr/>
        <p:txBody>
          <a:bodyPr/>
          <a:lstStyle>
            <a:lvl1pPr>
              <a:defRPr/>
            </a:lvl1pPr>
          </a:lstStyle>
          <a:p>
            <a:pPr>
              <a:defRPr/>
            </a:pPr>
            <a:fld id="{1E908B34-4E65-48DE-AF82-D2FA7AF2E287}" type="slidenum">
              <a:rPr lang="en-US" altLang="en-US"/>
              <a:pPr>
                <a:defRPr/>
              </a:pPr>
              <a:t>‹#›</a:t>
            </a:fld>
            <a:endParaRPr lang="en-US" altLang="en-US" sz="1400"/>
          </a:p>
        </p:txBody>
      </p:sp>
    </p:spTree>
    <p:extLst>
      <p:ext uri="{BB962C8B-B14F-4D97-AF65-F5344CB8AC3E}">
        <p14:creationId xmlns:p14="http://schemas.microsoft.com/office/powerpoint/2010/main" val="2440552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71B9C-EB04-474A-851A-BC974CBBE5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34D130-4F5C-447C-A611-B4E2BF969F2E}"/>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D1B5B6E4-7E6E-41BC-A747-7CD4F203017E}"/>
              </a:ext>
            </a:extLst>
          </p:cNvPr>
          <p:cNvSpPr>
            <a:spLocks noGrp="1"/>
          </p:cNvSpPr>
          <p:nvPr>
            <p:ph type="sldNum" sz="quarter" idx="12"/>
          </p:nvPr>
        </p:nvSpPr>
        <p:spPr/>
        <p:txBody>
          <a:bodyPr/>
          <a:lstStyle>
            <a:lvl1pPr>
              <a:defRPr/>
            </a:lvl1pPr>
          </a:lstStyle>
          <a:p>
            <a:pPr>
              <a:defRPr/>
            </a:pPr>
            <a:fld id="{9B4C5A6D-F072-43D3-AD67-A4952E64E51E}" type="slidenum">
              <a:rPr lang="en-US" altLang="en-US"/>
              <a:pPr>
                <a:defRPr/>
              </a:pPr>
              <a:t>‹#›</a:t>
            </a:fld>
            <a:endParaRPr lang="en-US" altLang="en-US" sz="1400"/>
          </a:p>
        </p:txBody>
      </p:sp>
    </p:spTree>
    <p:extLst>
      <p:ext uri="{BB962C8B-B14F-4D97-AF65-F5344CB8AC3E}">
        <p14:creationId xmlns:p14="http://schemas.microsoft.com/office/powerpoint/2010/main" val="1010206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16EB4D-0C45-4456-A87A-102320B337D9}"/>
              </a:ext>
            </a:extLst>
          </p:cNvPr>
          <p:cNvSpPr txBox="1"/>
          <p:nvPr/>
        </p:nvSpPr>
        <p:spPr>
          <a:xfrm>
            <a:off x="1293284"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rPr>
              <a:t>“</a:t>
            </a:r>
          </a:p>
        </p:txBody>
      </p:sp>
      <p:sp>
        <p:nvSpPr>
          <p:cNvPr id="6" name="TextBox 5">
            <a:extLst>
              <a:ext uri="{FF2B5EF4-FFF2-40B4-BE49-F238E27FC236}">
                <a16:creationId xmlns:a16="http://schemas.microsoft.com/office/drawing/2014/main" id="{20C3DDFB-45CE-44CA-8DDD-E4956A2BE895}"/>
              </a:ext>
            </a:extLst>
          </p:cNvPr>
          <p:cNvSpPr txBox="1"/>
          <p:nvPr/>
        </p:nvSpPr>
        <p:spPr>
          <a:xfrm>
            <a:off x="10896600"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rPr>
              <a:t>”</a:t>
            </a:r>
          </a:p>
        </p:txBody>
      </p:sp>
      <p:sp>
        <p:nvSpPr>
          <p:cNvPr id="2" name="Title 1"/>
          <p:cNvSpPr>
            <a:spLocks noGrp="1"/>
          </p:cNvSpPr>
          <p:nvPr>
            <p:ph type="title"/>
          </p:nvPr>
        </p:nvSpPr>
        <p:spPr>
          <a:xfrm>
            <a:off x="1902322" y="685801"/>
            <a:ext cx="9298820"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5257966-619A-4CB8-9040-1532AE45F9F9}"/>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43DB48E-74BA-4269-8A20-9B6ABDFBE6A2}"/>
              </a:ext>
            </a:extLst>
          </p:cNvPr>
          <p:cNvSpPr>
            <a:spLocks noGrp="1"/>
          </p:cNvSpPr>
          <p:nvPr>
            <p:ph type="ftr" sz="quarter" idx="15"/>
          </p:nvPr>
        </p:nvSpPr>
        <p:spPr/>
        <p:txBody>
          <a:bodyPr/>
          <a:lstStyle>
            <a:lvl1pPr>
              <a:defRPr/>
            </a:lvl1pPr>
          </a:lstStyle>
          <a:p>
            <a:pPr>
              <a:defRPr/>
            </a:pPr>
            <a:r>
              <a:rPr lang="en-US"/>
              <a:t>2020</a:t>
            </a:r>
          </a:p>
        </p:txBody>
      </p:sp>
      <p:sp>
        <p:nvSpPr>
          <p:cNvPr id="9" name="Slide Number Placeholder 5">
            <a:extLst>
              <a:ext uri="{FF2B5EF4-FFF2-40B4-BE49-F238E27FC236}">
                <a16:creationId xmlns:a16="http://schemas.microsoft.com/office/drawing/2014/main" id="{C321812A-EC22-4F3D-B09A-7FD445CA161E}"/>
              </a:ext>
            </a:extLst>
          </p:cNvPr>
          <p:cNvSpPr>
            <a:spLocks noGrp="1"/>
          </p:cNvSpPr>
          <p:nvPr>
            <p:ph type="sldNum" sz="quarter" idx="16"/>
          </p:nvPr>
        </p:nvSpPr>
        <p:spPr/>
        <p:txBody>
          <a:bodyPr/>
          <a:lstStyle>
            <a:lvl1pPr>
              <a:defRPr/>
            </a:lvl1pPr>
          </a:lstStyle>
          <a:p>
            <a:pPr>
              <a:defRPr/>
            </a:pPr>
            <a:fld id="{8CBC994C-B5E6-4A12-9ACB-40D1F9968DAF}" type="slidenum">
              <a:rPr lang="en-US" altLang="en-US"/>
              <a:pPr>
                <a:defRPr/>
              </a:pPr>
              <a:t>‹#›</a:t>
            </a:fld>
            <a:endParaRPr lang="en-US" altLang="en-US" sz="1400"/>
          </a:p>
        </p:txBody>
      </p:sp>
    </p:spTree>
    <p:extLst>
      <p:ext uri="{BB962C8B-B14F-4D97-AF65-F5344CB8AC3E}">
        <p14:creationId xmlns:p14="http://schemas.microsoft.com/office/powerpoint/2010/main" val="33567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5FB630C7-45CD-4402-A2B2-0CEEFB274F8B}" type="datetime1">
              <a:rPr lang="en-US" smtClean="0"/>
              <a:t>2/15/2022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C1EF490-F8EA-4C59-A8C3-444755726A84}"/>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68AE75F-6227-4E3A-9277-CA5F110D0703}"/>
              </a:ext>
            </a:extLst>
          </p:cNvPr>
          <p:cNvSpPr>
            <a:spLocks noGrp="1"/>
          </p:cNvSpPr>
          <p:nvPr>
            <p:ph type="ftr" sz="quarter" idx="15"/>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A47CD430-C5F6-4528-9C51-82B90E18DF8E}"/>
              </a:ext>
            </a:extLst>
          </p:cNvPr>
          <p:cNvSpPr>
            <a:spLocks noGrp="1"/>
          </p:cNvSpPr>
          <p:nvPr>
            <p:ph type="sldNum" sz="quarter" idx="16"/>
          </p:nvPr>
        </p:nvSpPr>
        <p:spPr/>
        <p:txBody>
          <a:bodyPr/>
          <a:lstStyle>
            <a:lvl1pPr>
              <a:defRPr/>
            </a:lvl1pPr>
          </a:lstStyle>
          <a:p>
            <a:pPr>
              <a:defRPr/>
            </a:pPr>
            <a:fld id="{3AA3837B-36D2-43E7-9D85-0CA0CCE5921D}" type="slidenum">
              <a:rPr lang="en-US" altLang="en-US"/>
              <a:pPr>
                <a:defRPr/>
              </a:pPr>
              <a:t>‹#›</a:t>
            </a:fld>
            <a:endParaRPr lang="en-US" altLang="en-US" sz="1400"/>
          </a:p>
        </p:txBody>
      </p:sp>
    </p:spTree>
    <p:extLst>
      <p:ext uri="{BB962C8B-B14F-4D97-AF65-F5344CB8AC3E}">
        <p14:creationId xmlns:p14="http://schemas.microsoft.com/office/powerpoint/2010/main" val="1501290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ABF337-B8C5-4BFF-AD3D-32576F4C4A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64AD53-2F82-4966-8886-388B60F6DACC}"/>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B94BCC24-0F7C-47A7-8208-43B16EE2F513}"/>
              </a:ext>
            </a:extLst>
          </p:cNvPr>
          <p:cNvSpPr>
            <a:spLocks noGrp="1"/>
          </p:cNvSpPr>
          <p:nvPr>
            <p:ph type="sldNum" sz="quarter" idx="12"/>
          </p:nvPr>
        </p:nvSpPr>
        <p:spPr/>
        <p:txBody>
          <a:bodyPr/>
          <a:lstStyle>
            <a:lvl1pPr>
              <a:defRPr/>
            </a:lvl1pPr>
          </a:lstStyle>
          <a:p>
            <a:pPr>
              <a:defRPr/>
            </a:pPr>
            <a:fld id="{319060FE-6E20-4482-91D0-9FE73AA4076C}" type="slidenum">
              <a:rPr lang="en-US" altLang="en-US"/>
              <a:pPr>
                <a:defRPr/>
              </a:pPr>
              <a:t>‹#›</a:t>
            </a:fld>
            <a:endParaRPr lang="en-US" altLang="en-US" sz="1400"/>
          </a:p>
        </p:txBody>
      </p:sp>
    </p:spTree>
    <p:extLst>
      <p:ext uri="{BB962C8B-B14F-4D97-AF65-F5344CB8AC3E}">
        <p14:creationId xmlns:p14="http://schemas.microsoft.com/office/powerpoint/2010/main" val="312079034"/>
      </p:ext>
    </p:extLst>
  </p:cSld>
  <p:clrMapOvr>
    <a:masterClrMapping/>
  </p:clrMapOvr>
  <p:transition>
    <p:plus/>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114DCB-C8FA-430A-AEFB-6BCC3F48C1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142EAD-B8EE-40E4-8F65-33BD619C7F80}"/>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34B068C2-3D32-4D9A-87FC-68290752EDF1}"/>
              </a:ext>
            </a:extLst>
          </p:cNvPr>
          <p:cNvSpPr>
            <a:spLocks noGrp="1"/>
          </p:cNvSpPr>
          <p:nvPr>
            <p:ph type="sldNum" sz="quarter" idx="12"/>
          </p:nvPr>
        </p:nvSpPr>
        <p:spPr/>
        <p:txBody>
          <a:bodyPr/>
          <a:lstStyle>
            <a:lvl1pPr>
              <a:defRPr/>
            </a:lvl1pPr>
          </a:lstStyle>
          <a:p>
            <a:pPr>
              <a:defRPr/>
            </a:pPr>
            <a:fld id="{F633425D-1D07-4B91-BB54-F27A4853B50B}" type="slidenum">
              <a:rPr lang="en-US" altLang="en-US"/>
              <a:pPr>
                <a:defRPr/>
              </a:pPr>
              <a:t>‹#›</a:t>
            </a:fld>
            <a:endParaRPr lang="en-US" altLang="en-US" sz="1400"/>
          </a:p>
        </p:txBody>
      </p:sp>
    </p:spTree>
    <p:extLst>
      <p:ext uri="{BB962C8B-B14F-4D97-AF65-F5344CB8AC3E}">
        <p14:creationId xmlns:p14="http://schemas.microsoft.com/office/powerpoint/2010/main" val="2004335370"/>
      </p:ext>
    </p:extLst>
  </p:cSld>
  <p:clrMapOvr>
    <a:masterClrMapping/>
  </p:clrMapOvr>
  <p:transition>
    <p:plus/>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422400" y="21018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705600" y="2101850"/>
            <a:ext cx="5080000" cy="41148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236A4EDD-2294-4F37-BF34-8A3A49F93F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0CC9258-A3B7-4DC1-A973-C87F65E10438}"/>
              </a:ext>
            </a:extLst>
          </p:cNvPr>
          <p:cNvSpPr>
            <a:spLocks noGrp="1"/>
          </p:cNvSpPr>
          <p:nvPr>
            <p:ph type="ftr" sz="quarter" idx="11"/>
          </p:nvPr>
        </p:nvSpPr>
        <p:spPr/>
        <p:txBody>
          <a:bodyPr/>
          <a:lstStyle>
            <a:lvl1pPr>
              <a:defRPr/>
            </a:lvl1pPr>
          </a:lstStyle>
          <a:p>
            <a:pPr>
              <a:defRPr/>
            </a:pPr>
            <a:r>
              <a:rPr lang="en-US"/>
              <a:t>2020</a:t>
            </a:r>
          </a:p>
        </p:txBody>
      </p:sp>
      <p:sp>
        <p:nvSpPr>
          <p:cNvPr id="7" name="Slide Number Placeholder 5">
            <a:extLst>
              <a:ext uri="{FF2B5EF4-FFF2-40B4-BE49-F238E27FC236}">
                <a16:creationId xmlns:a16="http://schemas.microsoft.com/office/drawing/2014/main" id="{90880AE4-9F72-485C-B3E2-ED4FF3E71D0C}"/>
              </a:ext>
            </a:extLst>
          </p:cNvPr>
          <p:cNvSpPr>
            <a:spLocks noGrp="1"/>
          </p:cNvSpPr>
          <p:nvPr>
            <p:ph type="sldNum" sz="quarter" idx="12"/>
          </p:nvPr>
        </p:nvSpPr>
        <p:spPr/>
        <p:txBody>
          <a:bodyPr/>
          <a:lstStyle>
            <a:lvl1pPr>
              <a:defRPr/>
            </a:lvl1pPr>
          </a:lstStyle>
          <a:p>
            <a:pPr>
              <a:defRPr/>
            </a:pPr>
            <a:fld id="{097F4A9F-AEFA-424C-804C-CADB7E3974FE}" type="slidenum">
              <a:rPr lang="en-US" altLang="en-US"/>
              <a:pPr>
                <a:defRPr/>
              </a:pPr>
              <a:t>‹#›</a:t>
            </a:fld>
            <a:endParaRPr lang="en-US" altLang="en-US" sz="1400"/>
          </a:p>
        </p:txBody>
      </p:sp>
    </p:spTree>
    <p:extLst>
      <p:ext uri="{BB962C8B-B14F-4D97-AF65-F5344CB8AC3E}">
        <p14:creationId xmlns:p14="http://schemas.microsoft.com/office/powerpoint/2010/main" val="3858809587"/>
      </p:ext>
    </p:extLst>
  </p:cSld>
  <p:clrMapOvr>
    <a:masterClrMapping/>
  </p:clrMapOvr>
  <p:transition>
    <p:plus/>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Table Placeholder 2"/>
          <p:cNvSpPr>
            <a:spLocks noGrp="1"/>
          </p:cNvSpPr>
          <p:nvPr>
            <p:ph type="tbl" idx="1"/>
          </p:nvPr>
        </p:nvSpPr>
        <p:spPr>
          <a:xfrm>
            <a:off x="1422400" y="2101850"/>
            <a:ext cx="103632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BC74CB80-2411-4C91-A91B-903AA4E45A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497494-89DB-4379-AA47-39956B640503}"/>
              </a:ext>
            </a:extLst>
          </p:cNvPr>
          <p:cNvSpPr>
            <a:spLocks noGrp="1"/>
          </p:cNvSpPr>
          <p:nvPr>
            <p:ph type="ftr" sz="quarter" idx="11"/>
          </p:nvPr>
        </p:nvSpPr>
        <p:spPr/>
        <p:txBody>
          <a:bodyPr/>
          <a:lstStyle>
            <a:lvl1pPr>
              <a:defRPr/>
            </a:lvl1pPr>
          </a:lstStyle>
          <a:p>
            <a:pPr>
              <a:defRPr/>
            </a:pPr>
            <a:r>
              <a:rPr lang="en-US"/>
              <a:t>2020</a:t>
            </a:r>
          </a:p>
        </p:txBody>
      </p:sp>
      <p:sp>
        <p:nvSpPr>
          <p:cNvPr id="6" name="Slide Number Placeholder 5">
            <a:extLst>
              <a:ext uri="{FF2B5EF4-FFF2-40B4-BE49-F238E27FC236}">
                <a16:creationId xmlns:a16="http://schemas.microsoft.com/office/drawing/2014/main" id="{58E88E66-747D-4B9E-883C-9A297BDCB93C}"/>
              </a:ext>
            </a:extLst>
          </p:cNvPr>
          <p:cNvSpPr>
            <a:spLocks noGrp="1"/>
          </p:cNvSpPr>
          <p:nvPr>
            <p:ph type="sldNum" sz="quarter" idx="12"/>
          </p:nvPr>
        </p:nvSpPr>
        <p:spPr/>
        <p:txBody>
          <a:bodyPr/>
          <a:lstStyle>
            <a:lvl1pPr>
              <a:defRPr/>
            </a:lvl1pPr>
          </a:lstStyle>
          <a:p>
            <a:pPr>
              <a:defRPr/>
            </a:pPr>
            <a:fld id="{46E4B923-3B49-4F20-9FDA-545ACBA448A9}" type="slidenum">
              <a:rPr lang="en-US" altLang="en-US"/>
              <a:pPr>
                <a:defRPr/>
              </a:pPr>
              <a:t>‹#›</a:t>
            </a:fld>
            <a:endParaRPr lang="en-US" altLang="en-US" sz="1400"/>
          </a:p>
        </p:txBody>
      </p:sp>
    </p:spTree>
    <p:extLst>
      <p:ext uri="{BB962C8B-B14F-4D97-AF65-F5344CB8AC3E}">
        <p14:creationId xmlns:p14="http://schemas.microsoft.com/office/powerpoint/2010/main" val="3127149605"/>
      </p:ext>
    </p:extLst>
  </p:cSld>
  <p:clrMapOvr>
    <a:masterClrMapping/>
  </p:clrMapOvr>
  <p:transition>
    <p:plus/>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682D1CD-FC77-41C1-849F-643B02F4FA1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7C13FBD9-218A-478F-ADA2-0F93CB8DCF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CB4BA43-DDAA-490F-9987-D7C4E0FC131D}"/>
              </a:ext>
            </a:extLst>
          </p:cNvPr>
          <p:cNvSpPr>
            <a:spLocks noGrp="1"/>
          </p:cNvSpPr>
          <p:nvPr>
            <p:ph type="sldNum" sz="quarter" idx="10"/>
          </p:nvPr>
        </p:nvSpPr>
        <p:spPr>
          <a:xfrm>
            <a:off x="9448800" y="6364289"/>
            <a:ext cx="2540000" cy="365125"/>
          </a:xfrm>
        </p:spPr>
        <p:txBody>
          <a:bodyPr/>
          <a:lstStyle>
            <a:lvl1pPr algn="ctr">
              <a:defRPr sz="600">
                <a:solidFill>
                  <a:srgbClr val="006699"/>
                </a:solidFill>
              </a:defRPr>
            </a:lvl1pPr>
          </a:lstStyle>
          <a:p>
            <a:pPr>
              <a:defRPr/>
            </a:pPr>
            <a:fld id="{2E80EB6C-BB66-4749-A827-38646BD7831D}" type="slidenum">
              <a:rPr lang="en-US" altLang="en-US"/>
              <a:pPr>
                <a:defRPr/>
              </a:pPr>
              <a:t>‹#›</a:t>
            </a:fld>
            <a:endParaRPr lang="en-US" altLang="en-US"/>
          </a:p>
        </p:txBody>
      </p:sp>
    </p:spTree>
    <p:extLst>
      <p:ext uri="{BB962C8B-B14F-4D97-AF65-F5344CB8AC3E}">
        <p14:creationId xmlns:p14="http://schemas.microsoft.com/office/powerpoint/2010/main" val="325350493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04FD410-C22F-4A3B-9CD0-8AA6FFCE0E3A}"/>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E99C61EE-AEA1-4E16-A74B-107CEC8FA9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255367A1-2643-4E7A-B2E7-875A9503DAAD}"/>
              </a:ext>
            </a:extLst>
          </p:cNvPr>
          <p:cNvSpPr>
            <a:spLocks noGrp="1"/>
          </p:cNvSpPr>
          <p:nvPr>
            <p:ph type="sldNum" sz="quarter" idx="12"/>
          </p:nvPr>
        </p:nvSpPr>
        <p:spPr>
          <a:xfrm>
            <a:off x="9448800" y="6364289"/>
            <a:ext cx="2540000" cy="365125"/>
          </a:xfrm>
        </p:spPr>
        <p:txBody>
          <a:bodyPr/>
          <a:lstStyle>
            <a:lvl1pPr algn="ctr">
              <a:defRPr sz="600">
                <a:solidFill>
                  <a:srgbClr val="006699"/>
                </a:solidFill>
              </a:defRPr>
            </a:lvl1pPr>
          </a:lstStyle>
          <a:p>
            <a:pPr>
              <a:defRPr/>
            </a:pPr>
            <a:fld id="{D6D918FB-435E-4A3B-9077-1321CECE0411}" type="slidenum">
              <a:rPr lang="en-US" altLang="en-US"/>
              <a:pPr>
                <a:defRPr/>
              </a:pPr>
              <a:t>‹#›</a:t>
            </a:fld>
            <a:endParaRPr lang="en-US" altLang="en-US"/>
          </a:p>
        </p:txBody>
      </p:sp>
    </p:spTree>
    <p:extLst>
      <p:ext uri="{BB962C8B-B14F-4D97-AF65-F5344CB8AC3E}">
        <p14:creationId xmlns:p14="http://schemas.microsoft.com/office/powerpoint/2010/main" val="24466386"/>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B3F31F8-5981-4CFF-A97A-32AA50BDDFE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9BF2405D-C985-438A-BFB8-DD0DA2EF3B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48F9FB67-644F-4AA5-A744-7D19E9B94482}"/>
              </a:ext>
            </a:extLst>
          </p:cNvPr>
          <p:cNvSpPr>
            <a:spLocks noGrp="1"/>
          </p:cNvSpPr>
          <p:nvPr>
            <p:ph type="sldNum" sz="quarter" idx="10"/>
          </p:nvPr>
        </p:nvSpPr>
        <p:spPr>
          <a:xfrm>
            <a:off x="9448800" y="6364289"/>
            <a:ext cx="2540000" cy="365125"/>
          </a:xfrm>
        </p:spPr>
        <p:txBody>
          <a:bodyPr/>
          <a:lstStyle>
            <a:lvl1pPr algn="ctr">
              <a:defRPr sz="600">
                <a:solidFill>
                  <a:srgbClr val="006699"/>
                </a:solidFill>
              </a:defRPr>
            </a:lvl1pPr>
          </a:lstStyle>
          <a:p>
            <a:pPr>
              <a:defRPr/>
            </a:pPr>
            <a:fld id="{94C3FB9F-58AC-4A23-9CE7-CFCCC3143A7F}" type="slidenum">
              <a:rPr lang="en-US" altLang="en-US"/>
              <a:pPr>
                <a:defRPr/>
              </a:pPr>
              <a:t>‹#›</a:t>
            </a:fld>
            <a:endParaRPr lang="en-US" altLang="en-US"/>
          </a:p>
        </p:txBody>
      </p:sp>
    </p:spTree>
    <p:extLst>
      <p:ext uri="{BB962C8B-B14F-4D97-AF65-F5344CB8AC3E}">
        <p14:creationId xmlns:p14="http://schemas.microsoft.com/office/powerpoint/2010/main" val="336579555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8557423-9BB7-497C-8BA4-B6FE62B920BA}"/>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57FE7B3F-31F2-4C49-AC71-87E66C88C4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C8DF1BFD-74B9-418C-A030-06B61EED540A}"/>
              </a:ext>
            </a:extLst>
          </p:cNvPr>
          <p:cNvSpPr>
            <a:spLocks noGrp="1"/>
          </p:cNvSpPr>
          <p:nvPr>
            <p:ph type="sldNum" sz="quarter" idx="12"/>
          </p:nvPr>
        </p:nvSpPr>
        <p:spPr>
          <a:xfrm>
            <a:off x="9448800" y="6364289"/>
            <a:ext cx="2540000" cy="365125"/>
          </a:xfrm>
        </p:spPr>
        <p:txBody>
          <a:bodyPr/>
          <a:lstStyle>
            <a:lvl1pPr algn="ctr">
              <a:defRPr sz="600">
                <a:solidFill>
                  <a:srgbClr val="006699"/>
                </a:solidFill>
              </a:defRPr>
            </a:lvl1pPr>
          </a:lstStyle>
          <a:p>
            <a:pPr>
              <a:defRPr/>
            </a:pPr>
            <a:fld id="{4DA1E6F2-0E77-42A1-902F-912585371220}" type="slidenum">
              <a:rPr lang="en-US" altLang="en-US"/>
              <a:pPr>
                <a:defRPr/>
              </a:pPr>
              <a:t>‹#›</a:t>
            </a:fld>
            <a:endParaRPr lang="en-US" altLang="en-US"/>
          </a:p>
        </p:txBody>
      </p:sp>
    </p:spTree>
    <p:extLst>
      <p:ext uri="{BB962C8B-B14F-4D97-AF65-F5344CB8AC3E}">
        <p14:creationId xmlns:p14="http://schemas.microsoft.com/office/powerpoint/2010/main" val="357030798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2235200" y="2895600"/>
            <a:ext cx="98552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2235200" y="3733800"/>
            <a:ext cx="9855200" cy="749300"/>
          </a:xfrm>
        </p:spPr>
        <p:txBody>
          <a:bodyPr/>
          <a:lstStyle>
            <a:lvl1pPr marL="0" indent="0" algn="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48493605-59AD-4C89-B04E-27A38957B5D6}"/>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A9290B-2099-4F08-B4F6-3FD706238F60}"/>
              </a:ext>
            </a:extLst>
          </p:cNvPr>
          <p:cNvSpPr>
            <a:spLocks noGrp="1" noChangeArrowheads="1"/>
          </p:cNvSpPr>
          <p:nvPr>
            <p:ph type="ftr" sz="quarter" idx="11"/>
          </p:nvPr>
        </p:nvSpPr>
        <p:spPr/>
        <p:txBody>
          <a:bodyPr/>
          <a:lstStyle>
            <a:lvl1pPr>
              <a:defRPr/>
            </a:lvl1pPr>
          </a:lstStyle>
          <a:p>
            <a:pPr>
              <a:defRPr/>
            </a:pPr>
            <a:r>
              <a:rPr lang="en-US"/>
              <a:t>Education 2022</a:t>
            </a:r>
          </a:p>
        </p:txBody>
      </p:sp>
      <p:sp>
        <p:nvSpPr>
          <p:cNvPr id="6" name="Rectangle 6">
            <a:extLst>
              <a:ext uri="{FF2B5EF4-FFF2-40B4-BE49-F238E27FC236}">
                <a16:creationId xmlns:a16="http://schemas.microsoft.com/office/drawing/2014/main" id="{B898B95D-0DA2-4B01-973A-A742A8B1257D}"/>
              </a:ext>
            </a:extLst>
          </p:cNvPr>
          <p:cNvSpPr>
            <a:spLocks noGrp="1" noChangeArrowheads="1"/>
          </p:cNvSpPr>
          <p:nvPr>
            <p:ph type="sldNum" sz="quarter" idx="12"/>
          </p:nvPr>
        </p:nvSpPr>
        <p:spPr/>
        <p:txBody>
          <a:bodyPr/>
          <a:lstStyle>
            <a:lvl1pPr>
              <a:defRPr/>
            </a:lvl1pPr>
          </a:lstStyle>
          <a:p>
            <a:pPr>
              <a:defRPr/>
            </a:pPr>
            <a:fld id="{A894B0F1-2192-490D-9113-022504BC4DCD}" type="slidenum">
              <a:rPr lang="en-US" altLang="en-US"/>
              <a:pPr>
                <a:defRPr/>
              </a:pPr>
              <a:t>‹#›</a:t>
            </a:fld>
            <a:endParaRPr lang="en-US" altLang="en-US" dirty="0"/>
          </a:p>
        </p:txBody>
      </p:sp>
    </p:spTree>
    <p:extLst>
      <p:ext uri="{BB962C8B-B14F-4D97-AF65-F5344CB8AC3E}">
        <p14:creationId xmlns:p14="http://schemas.microsoft.com/office/powerpoint/2010/main" val="381530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A410FC7-8800-4130-AD36-B753011334DB}" type="datetime1">
              <a:rPr lang="en-US" smtClean="0"/>
              <a:t>2/15/2022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58944C4-FA6D-4C38-A52E-350C0BFDB5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096EC16D-1F1B-47CF-A366-24A58CD765A3}"/>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6" name="Rectangle 9">
            <a:extLst>
              <a:ext uri="{FF2B5EF4-FFF2-40B4-BE49-F238E27FC236}">
                <a16:creationId xmlns:a16="http://schemas.microsoft.com/office/drawing/2014/main" id="{13EB3F2A-3FD5-48E1-90C6-EBCC89A3B6E3}"/>
              </a:ext>
            </a:extLst>
          </p:cNvPr>
          <p:cNvSpPr>
            <a:spLocks noGrp="1" noChangeArrowheads="1"/>
          </p:cNvSpPr>
          <p:nvPr>
            <p:ph type="sldNum" sz="quarter" idx="12"/>
          </p:nvPr>
        </p:nvSpPr>
        <p:spPr>
          <a:ln/>
        </p:spPr>
        <p:txBody>
          <a:bodyPr/>
          <a:lstStyle>
            <a:lvl1pPr>
              <a:defRPr/>
            </a:lvl1pPr>
          </a:lstStyle>
          <a:p>
            <a:pPr>
              <a:defRPr/>
            </a:pPr>
            <a:fld id="{D52BFF93-478F-47E0-A699-A688E244028E}" type="slidenum">
              <a:rPr lang="en-US" altLang="en-US"/>
              <a:pPr>
                <a:defRPr/>
              </a:pPr>
              <a:t>‹#›</a:t>
            </a:fld>
            <a:endParaRPr lang="en-US" altLang="en-US" dirty="0"/>
          </a:p>
        </p:txBody>
      </p:sp>
    </p:spTree>
    <p:extLst>
      <p:ext uri="{BB962C8B-B14F-4D97-AF65-F5344CB8AC3E}">
        <p14:creationId xmlns:p14="http://schemas.microsoft.com/office/powerpoint/2010/main" val="1911506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E5655AB1-2DE9-4497-A69A-A2E19A28C6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30415E1-08F4-472D-A3D6-4C5811D46723}"/>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6" name="Rectangle 9">
            <a:extLst>
              <a:ext uri="{FF2B5EF4-FFF2-40B4-BE49-F238E27FC236}">
                <a16:creationId xmlns:a16="http://schemas.microsoft.com/office/drawing/2014/main" id="{C20E127F-3AFF-42A9-B62C-F07A834C539E}"/>
              </a:ext>
            </a:extLst>
          </p:cNvPr>
          <p:cNvSpPr>
            <a:spLocks noGrp="1" noChangeArrowheads="1"/>
          </p:cNvSpPr>
          <p:nvPr>
            <p:ph type="sldNum" sz="quarter" idx="12"/>
          </p:nvPr>
        </p:nvSpPr>
        <p:spPr>
          <a:ln/>
        </p:spPr>
        <p:txBody>
          <a:bodyPr/>
          <a:lstStyle>
            <a:lvl1pPr>
              <a:defRPr/>
            </a:lvl1pPr>
          </a:lstStyle>
          <a:p>
            <a:pPr>
              <a:defRPr/>
            </a:pPr>
            <a:fld id="{1FA233DD-FA70-4B46-BEC1-0F4618BB228A}" type="slidenum">
              <a:rPr lang="en-US" altLang="en-US"/>
              <a:pPr>
                <a:defRPr/>
              </a:pPr>
              <a:t>‹#›</a:t>
            </a:fld>
            <a:endParaRPr lang="en-US" altLang="en-US" dirty="0"/>
          </a:p>
        </p:txBody>
      </p:sp>
    </p:spTree>
    <p:extLst>
      <p:ext uri="{BB962C8B-B14F-4D97-AF65-F5344CB8AC3E}">
        <p14:creationId xmlns:p14="http://schemas.microsoft.com/office/powerpoint/2010/main" val="943395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7027D86-8B64-4FCD-BEBB-FC9EDBA29D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CDF9042-73AA-44FB-B149-95D44A089C5B}"/>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7" name="Rectangle 9">
            <a:extLst>
              <a:ext uri="{FF2B5EF4-FFF2-40B4-BE49-F238E27FC236}">
                <a16:creationId xmlns:a16="http://schemas.microsoft.com/office/drawing/2014/main" id="{FD97DA65-CFDD-49DF-AFE1-E1E7B2A0E127}"/>
              </a:ext>
            </a:extLst>
          </p:cNvPr>
          <p:cNvSpPr>
            <a:spLocks noGrp="1" noChangeArrowheads="1"/>
          </p:cNvSpPr>
          <p:nvPr>
            <p:ph type="sldNum" sz="quarter" idx="12"/>
          </p:nvPr>
        </p:nvSpPr>
        <p:spPr>
          <a:ln/>
        </p:spPr>
        <p:txBody>
          <a:bodyPr/>
          <a:lstStyle>
            <a:lvl1pPr>
              <a:defRPr/>
            </a:lvl1pPr>
          </a:lstStyle>
          <a:p>
            <a:pPr>
              <a:defRPr/>
            </a:pPr>
            <a:fld id="{9F6E3583-B6C2-43D3-8D16-70ABD0067F18}" type="slidenum">
              <a:rPr lang="en-US" altLang="en-US"/>
              <a:pPr>
                <a:defRPr/>
              </a:pPr>
              <a:t>‹#›</a:t>
            </a:fld>
            <a:endParaRPr lang="en-US" altLang="en-US" dirty="0"/>
          </a:p>
        </p:txBody>
      </p:sp>
    </p:spTree>
    <p:extLst>
      <p:ext uri="{BB962C8B-B14F-4D97-AF65-F5344CB8AC3E}">
        <p14:creationId xmlns:p14="http://schemas.microsoft.com/office/powerpoint/2010/main" val="1958100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CE86C823-4C8D-4E7E-836C-5F2002FA9F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B5A7AD40-23C7-4B21-BB53-24D87CF6381D}"/>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9" name="Rectangle 9">
            <a:extLst>
              <a:ext uri="{FF2B5EF4-FFF2-40B4-BE49-F238E27FC236}">
                <a16:creationId xmlns:a16="http://schemas.microsoft.com/office/drawing/2014/main" id="{C855C42B-C30A-4C04-A7AF-434C2DD0ED80}"/>
              </a:ext>
            </a:extLst>
          </p:cNvPr>
          <p:cNvSpPr>
            <a:spLocks noGrp="1" noChangeArrowheads="1"/>
          </p:cNvSpPr>
          <p:nvPr>
            <p:ph type="sldNum" sz="quarter" idx="12"/>
          </p:nvPr>
        </p:nvSpPr>
        <p:spPr>
          <a:ln/>
        </p:spPr>
        <p:txBody>
          <a:bodyPr/>
          <a:lstStyle>
            <a:lvl1pPr>
              <a:defRPr/>
            </a:lvl1pPr>
          </a:lstStyle>
          <a:p>
            <a:pPr>
              <a:defRPr/>
            </a:pPr>
            <a:fld id="{2FA813B8-0ACF-41B0-9E2A-8E27E31F9482}" type="slidenum">
              <a:rPr lang="en-US" altLang="en-US"/>
              <a:pPr>
                <a:defRPr/>
              </a:pPr>
              <a:t>‹#›</a:t>
            </a:fld>
            <a:endParaRPr lang="en-US" altLang="en-US" dirty="0"/>
          </a:p>
        </p:txBody>
      </p:sp>
    </p:spTree>
    <p:extLst>
      <p:ext uri="{BB962C8B-B14F-4D97-AF65-F5344CB8AC3E}">
        <p14:creationId xmlns:p14="http://schemas.microsoft.com/office/powerpoint/2010/main" val="118536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BD2913D7-E416-43E8-A9FC-C4452B5EBF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123F731-0F79-41D7-AD52-95036AFC96D5}"/>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5" name="Rectangle 9">
            <a:extLst>
              <a:ext uri="{FF2B5EF4-FFF2-40B4-BE49-F238E27FC236}">
                <a16:creationId xmlns:a16="http://schemas.microsoft.com/office/drawing/2014/main" id="{B6682872-3D66-4A06-8D2E-EC6294CF0269}"/>
              </a:ext>
            </a:extLst>
          </p:cNvPr>
          <p:cNvSpPr>
            <a:spLocks noGrp="1" noChangeArrowheads="1"/>
          </p:cNvSpPr>
          <p:nvPr>
            <p:ph type="sldNum" sz="quarter" idx="12"/>
          </p:nvPr>
        </p:nvSpPr>
        <p:spPr>
          <a:ln/>
        </p:spPr>
        <p:txBody>
          <a:bodyPr/>
          <a:lstStyle>
            <a:lvl1pPr>
              <a:defRPr/>
            </a:lvl1pPr>
          </a:lstStyle>
          <a:p>
            <a:pPr>
              <a:defRPr/>
            </a:pPr>
            <a:fld id="{0196C88F-C45E-4B45-BF2A-60FD076D15AD}" type="slidenum">
              <a:rPr lang="en-US" altLang="en-US"/>
              <a:pPr>
                <a:defRPr/>
              </a:pPr>
              <a:t>‹#›</a:t>
            </a:fld>
            <a:endParaRPr lang="en-US" altLang="en-US" dirty="0"/>
          </a:p>
        </p:txBody>
      </p:sp>
    </p:spTree>
    <p:extLst>
      <p:ext uri="{BB962C8B-B14F-4D97-AF65-F5344CB8AC3E}">
        <p14:creationId xmlns:p14="http://schemas.microsoft.com/office/powerpoint/2010/main" val="3298526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24ED8CE-2E9B-4822-9D02-52A0C94F7A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03ABEFAC-E48C-4692-AF22-7F2719BD8E58}"/>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4" name="Rectangle 9">
            <a:extLst>
              <a:ext uri="{FF2B5EF4-FFF2-40B4-BE49-F238E27FC236}">
                <a16:creationId xmlns:a16="http://schemas.microsoft.com/office/drawing/2014/main" id="{19FAC1E4-6F9C-4C92-BB73-73BAE6348C1D}"/>
              </a:ext>
            </a:extLst>
          </p:cNvPr>
          <p:cNvSpPr>
            <a:spLocks noGrp="1" noChangeArrowheads="1"/>
          </p:cNvSpPr>
          <p:nvPr>
            <p:ph type="sldNum" sz="quarter" idx="12"/>
          </p:nvPr>
        </p:nvSpPr>
        <p:spPr>
          <a:ln/>
        </p:spPr>
        <p:txBody>
          <a:bodyPr/>
          <a:lstStyle>
            <a:lvl1pPr>
              <a:defRPr/>
            </a:lvl1pPr>
          </a:lstStyle>
          <a:p>
            <a:pPr>
              <a:defRPr/>
            </a:pPr>
            <a:fld id="{438FD279-1D58-4BCA-B4FF-158CE0FEB5B5}" type="slidenum">
              <a:rPr lang="en-US" altLang="en-US"/>
              <a:pPr>
                <a:defRPr/>
              </a:pPr>
              <a:t>‹#›</a:t>
            </a:fld>
            <a:endParaRPr lang="en-US" altLang="en-US" dirty="0"/>
          </a:p>
        </p:txBody>
      </p:sp>
    </p:spTree>
    <p:extLst>
      <p:ext uri="{BB962C8B-B14F-4D97-AF65-F5344CB8AC3E}">
        <p14:creationId xmlns:p14="http://schemas.microsoft.com/office/powerpoint/2010/main" val="3903770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9FFC7D7-85E4-44B9-90DD-9A170AEFBB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E0E1AE2-C928-45D7-9F26-290C30B1EEB7}"/>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7" name="Rectangle 9">
            <a:extLst>
              <a:ext uri="{FF2B5EF4-FFF2-40B4-BE49-F238E27FC236}">
                <a16:creationId xmlns:a16="http://schemas.microsoft.com/office/drawing/2014/main" id="{3354AA6F-7223-40A2-96B4-67B88FB68000}"/>
              </a:ext>
            </a:extLst>
          </p:cNvPr>
          <p:cNvSpPr>
            <a:spLocks noGrp="1" noChangeArrowheads="1"/>
          </p:cNvSpPr>
          <p:nvPr>
            <p:ph type="sldNum" sz="quarter" idx="12"/>
          </p:nvPr>
        </p:nvSpPr>
        <p:spPr>
          <a:ln/>
        </p:spPr>
        <p:txBody>
          <a:bodyPr/>
          <a:lstStyle>
            <a:lvl1pPr>
              <a:defRPr/>
            </a:lvl1pPr>
          </a:lstStyle>
          <a:p>
            <a:pPr>
              <a:defRPr/>
            </a:pPr>
            <a:fld id="{748BF361-BAC3-4C7E-9C5F-873223A6BE84}" type="slidenum">
              <a:rPr lang="en-US" altLang="en-US"/>
              <a:pPr>
                <a:defRPr/>
              </a:pPr>
              <a:t>‹#›</a:t>
            </a:fld>
            <a:endParaRPr lang="en-US" altLang="en-US" dirty="0"/>
          </a:p>
        </p:txBody>
      </p:sp>
    </p:spTree>
    <p:extLst>
      <p:ext uri="{BB962C8B-B14F-4D97-AF65-F5344CB8AC3E}">
        <p14:creationId xmlns:p14="http://schemas.microsoft.com/office/powerpoint/2010/main" val="1179470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EE3D0F47-60AD-4630-B1EA-F37DDB2787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D17CB4D-ABA3-47A2-B11B-D3F6FAC47112}"/>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7" name="Rectangle 9">
            <a:extLst>
              <a:ext uri="{FF2B5EF4-FFF2-40B4-BE49-F238E27FC236}">
                <a16:creationId xmlns:a16="http://schemas.microsoft.com/office/drawing/2014/main" id="{6ECC7CD5-DB45-461B-B3A0-49A1545F3F86}"/>
              </a:ext>
            </a:extLst>
          </p:cNvPr>
          <p:cNvSpPr>
            <a:spLocks noGrp="1" noChangeArrowheads="1"/>
          </p:cNvSpPr>
          <p:nvPr>
            <p:ph type="sldNum" sz="quarter" idx="12"/>
          </p:nvPr>
        </p:nvSpPr>
        <p:spPr>
          <a:ln/>
        </p:spPr>
        <p:txBody>
          <a:bodyPr/>
          <a:lstStyle>
            <a:lvl1pPr>
              <a:defRPr/>
            </a:lvl1pPr>
          </a:lstStyle>
          <a:p>
            <a:pPr>
              <a:defRPr/>
            </a:pPr>
            <a:fld id="{52D1C1E6-A1FE-426E-BBF9-BB9996082625}" type="slidenum">
              <a:rPr lang="en-US" altLang="en-US"/>
              <a:pPr>
                <a:defRPr/>
              </a:pPr>
              <a:t>‹#›</a:t>
            </a:fld>
            <a:endParaRPr lang="en-US" altLang="en-US" dirty="0"/>
          </a:p>
        </p:txBody>
      </p:sp>
    </p:spTree>
    <p:extLst>
      <p:ext uri="{BB962C8B-B14F-4D97-AF65-F5344CB8AC3E}">
        <p14:creationId xmlns:p14="http://schemas.microsoft.com/office/powerpoint/2010/main" val="2215491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B75AD44-8AB1-4D4E-BB81-59C97D9B33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788B962-1152-4284-9D65-512EA73F569A}"/>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6" name="Rectangle 9">
            <a:extLst>
              <a:ext uri="{FF2B5EF4-FFF2-40B4-BE49-F238E27FC236}">
                <a16:creationId xmlns:a16="http://schemas.microsoft.com/office/drawing/2014/main" id="{9BB70E71-8E49-408C-B08C-9CAFA7C7FAD1}"/>
              </a:ext>
            </a:extLst>
          </p:cNvPr>
          <p:cNvSpPr>
            <a:spLocks noGrp="1" noChangeArrowheads="1"/>
          </p:cNvSpPr>
          <p:nvPr>
            <p:ph type="sldNum" sz="quarter" idx="12"/>
          </p:nvPr>
        </p:nvSpPr>
        <p:spPr>
          <a:ln/>
        </p:spPr>
        <p:txBody>
          <a:bodyPr/>
          <a:lstStyle>
            <a:lvl1pPr>
              <a:defRPr/>
            </a:lvl1pPr>
          </a:lstStyle>
          <a:p>
            <a:pPr>
              <a:defRPr/>
            </a:pPr>
            <a:fld id="{E8FBD095-3723-4A04-B27D-FC95EE570565}" type="slidenum">
              <a:rPr lang="en-US" altLang="en-US"/>
              <a:pPr>
                <a:defRPr/>
              </a:pPr>
              <a:t>‹#›</a:t>
            </a:fld>
            <a:endParaRPr lang="en-US" altLang="en-US" dirty="0"/>
          </a:p>
        </p:txBody>
      </p:sp>
    </p:spTree>
    <p:extLst>
      <p:ext uri="{BB962C8B-B14F-4D97-AF65-F5344CB8AC3E}">
        <p14:creationId xmlns:p14="http://schemas.microsoft.com/office/powerpoint/2010/main" val="1786356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52400"/>
            <a:ext cx="2463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152400"/>
            <a:ext cx="7188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AA1F1F9-A927-46A4-B520-E14B850875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2392753-845E-4BF0-9418-7BEA7B89A27F}"/>
              </a:ext>
            </a:extLst>
          </p:cNvPr>
          <p:cNvSpPr>
            <a:spLocks noGrp="1" noChangeArrowheads="1"/>
          </p:cNvSpPr>
          <p:nvPr>
            <p:ph type="ftr" sz="quarter" idx="11"/>
          </p:nvPr>
        </p:nvSpPr>
        <p:spPr>
          <a:ln/>
        </p:spPr>
        <p:txBody>
          <a:bodyPr/>
          <a:lstStyle>
            <a:lvl1pPr>
              <a:defRPr/>
            </a:lvl1pPr>
          </a:lstStyle>
          <a:p>
            <a:pPr>
              <a:defRPr/>
            </a:pPr>
            <a:r>
              <a:rPr lang="en-US"/>
              <a:t>Education 2022</a:t>
            </a:r>
          </a:p>
        </p:txBody>
      </p:sp>
      <p:sp>
        <p:nvSpPr>
          <p:cNvPr id="6" name="Rectangle 9">
            <a:extLst>
              <a:ext uri="{FF2B5EF4-FFF2-40B4-BE49-F238E27FC236}">
                <a16:creationId xmlns:a16="http://schemas.microsoft.com/office/drawing/2014/main" id="{019E0BF4-2B7B-423B-BB29-593B26076ED7}"/>
              </a:ext>
            </a:extLst>
          </p:cNvPr>
          <p:cNvSpPr>
            <a:spLocks noGrp="1" noChangeArrowheads="1"/>
          </p:cNvSpPr>
          <p:nvPr>
            <p:ph type="sldNum" sz="quarter" idx="12"/>
          </p:nvPr>
        </p:nvSpPr>
        <p:spPr>
          <a:ln/>
        </p:spPr>
        <p:txBody>
          <a:bodyPr/>
          <a:lstStyle>
            <a:lvl1pPr>
              <a:defRPr/>
            </a:lvl1pPr>
          </a:lstStyle>
          <a:p>
            <a:pPr>
              <a:defRPr/>
            </a:pPr>
            <a:fld id="{DC3E90B2-13BC-4AD0-8812-32E78CABD25E}" type="slidenum">
              <a:rPr lang="en-US" altLang="en-US"/>
              <a:pPr>
                <a:defRPr/>
              </a:pPr>
              <a:t>‹#›</a:t>
            </a:fld>
            <a:endParaRPr lang="en-US" altLang="en-US" dirty="0"/>
          </a:p>
        </p:txBody>
      </p:sp>
    </p:spTree>
    <p:extLst>
      <p:ext uri="{BB962C8B-B14F-4D97-AF65-F5344CB8AC3E}">
        <p14:creationId xmlns:p14="http://schemas.microsoft.com/office/powerpoint/2010/main" val="229887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51FE42DB-0299-49C9-8F25-CDC84E14E048}" type="datetime1">
              <a:rPr lang="en-US" smtClean="0"/>
              <a:t>2/15/2022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B4414B3-257E-4183-AC53-10F68D046CCF}"/>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0746922D-C3C0-4D2F-AF59-B6E11743E254}"/>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497EF703-53A1-4F22-9441-D5F812C7E604}"/>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A39B7A4-912D-4E9F-A885-6580CCAF19C7}"/>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A5E0777B-DF2B-4ABA-AAB5-087DAE96114D}"/>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644FC23E-7CDF-4A10-92CA-3B160891D42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6CA35064-8A96-4A65-8B1E-83996C42C39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3F1CACDA-5B17-48F9-9BC2-4DA0998CEDEB}"/>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85BB7815-7D17-43DA-83EC-3869DFFB1E3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95E84BB0-A718-4865-AAB9-F36F3893C25B}"/>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2C52D06-FDED-45F3-9B63-6A29668974CB}"/>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4C267B4-E774-4414-9AA8-09650B51C4BD}"/>
              </a:ext>
            </a:extLst>
          </p:cNvPr>
          <p:cNvSpPr>
            <a:spLocks noGrp="1"/>
          </p:cNvSpPr>
          <p:nvPr>
            <p:ph type="dt" sz="half" idx="10"/>
          </p:nvPr>
        </p:nvSpPr>
        <p:spPr/>
        <p:txBody>
          <a:bodyPr/>
          <a:lstStyle>
            <a:lvl1pPr>
              <a:defRPr/>
            </a:lvl1pPr>
          </a:lstStyle>
          <a:p>
            <a:pPr>
              <a:defRPr/>
            </a:pPr>
            <a:fld id="{A3357061-E3B5-428A-AD86-754A6A08410B}" type="datetime1">
              <a:rPr lang="en-US" smtClean="0"/>
              <a:t>2/15/2022</a:t>
            </a:fld>
            <a:endParaRPr lang="en-US" dirty="0"/>
          </a:p>
        </p:txBody>
      </p:sp>
      <p:sp>
        <p:nvSpPr>
          <p:cNvPr id="16" name="Footer Placeholder 4">
            <a:extLst>
              <a:ext uri="{FF2B5EF4-FFF2-40B4-BE49-F238E27FC236}">
                <a16:creationId xmlns:a16="http://schemas.microsoft.com/office/drawing/2014/main" id="{40C502A5-1619-4E18-A2F1-DDF6F5AC1977}"/>
              </a:ext>
            </a:extLst>
          </p:cNvPr>
          <p:cNvSpPr>
            <a:spLocks noGrp="1"/>
          </p:cNvSpPr>
          <p:nvPr>
            <p:ph type="ftr" sz="quarter" idx="11"/>
          </p:nvPr>
        </p:nvSpPr>
        <p:spPr/>
        <p:txBody>
          <a:bodyPr/>
          <a:lstStyle>
            <a:lvl1pPr>
              <a:defRPr/>
            </a:lvl1pPr>
          </a:lstStyle>
          <a:p>
            <a:pPr>
              <a:defRPr/>
            </a:pPr>
            <a:r>
              <a:rPr lang="en-US"/>
              <a:t>2021</a:t>
            </a:r>
          </a:p>
        </p:txBody>
      </p:sp>
      <p:sp>
        <p:nvSpPr>
          <p:cNvPr id="17" name="Slide Number Placeholder 5">
            <a:extLst>
              <a:ext uri="{FF2B5EF4-FFF2-40B4-BE49-F238E27FC236}">
                <a16:creationId xmlns:a16="http://schemas.microsoft.com/office/drawing/2014/main" id="{48033139-6B94-416F-84F0-A0105CDCBB98}"/>
              </a:ext>
            </a:extLst>
          </p:cNvPr>
          <p:cNvSpPr>
            <a:spLocks noGrp="1"/>
          </p:cNvSpPr>
          <p:nvPr>
            <p:ph type="sldNum" sz="quarter" idx="12"/>
          </p:nvPr>
        </p:nvSpPr>
        <p:spPr/>
        <p:txBody>
          <a:bodyPr/>
          <a:lstStyle>
            <a:lvl1pPr>
              <a:defRPr/>
            </a:lvl1pPr>
          </a:lstStyle>
          <a:p>
            <a:pPr>
              <a:defRPr/>
            </a:pPr>
            <a:fld id="{0F13E54F-9364-4823-B5D0-B4E7A6EC1983}" type="slidenum">
              <a:rPr lang="en-US"/>
              <a:pPr>
                <a:defRPr/>
              </a:pPr>
              <a:t>‹#›</a:t>
            </a:fld>
            <a:endParaRPr lang="en-US" dirty="0"/>
          </a:p>
        </p:txBody>
      </p:sp>
    </p:spTree>
    <p:extLst>
      <p:ext uri="{BB962C8B-B14F-4D97-AF65-F5344CB8AC3E}">
        <p14:creationId xmlns:p14="http://schemas.microsoft.com/office/powerpoint/2010/main" val="587773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9B1021-205B-482A-A81B-B7388A3E9118}"/>
              </a:ext>
            </a:extLst>
          </p:cNvPr>
          <p:cNvSpPr>
            <a:spLocks noGrp="1"/>
          </p:cNvSpPr>
          <p:nvPr>
            <p:ph type="dt" sz="half" idx="10"/>
          </p:nvPr>
        </p:nvSpPr>
        <p:spPr/>
        <p:txBody>
          <a:bodyPr/>
          <a:lstStyle>
            <a:lvl1pPr>
              <a:defRPr/>
            </a:lvl1pPr>
          </a:lstStyle>
          <a:p>
            <a:pPr>
              <a:defRPr/>
            </a:pPr>
            <a:fld id="{3E256110-0464-4B15-BBF3-077D6FFE976D}" type="datetime1">
              <a:rPr lang="en-US" smtClean="0"/>
              <a:t>2/15/2022</a:t>
            </a:fld>
            <a:endParaRPr lang="en-US" dirty="0"/>
          </a:p>
        </p:txBody>
      </p:sp>
      <p:sp>
        <p:nvSpPr>
          <p:cNvPr id="5" name="Footer Placeholder 4">
            <a:extLst>
              <a:ext uri="{FF2B5EF4-FFF2-40B4-BE49-F238E27FC236}">
                <a16:creationId xmlns:a16="http://schemas.microsoft.com/office/drawing/2014/main" id="{81693E33-0F9E-447C-B39D-9C2F92AA7B62}"/>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B70E60ED-800B-4998-9DCB-021985BB0B88}"/>
              </a:ext>
            </a:extLst>
          </p:cNvPr>
          <p:cNvSpPr>
            <a:spLocks noGrp="1"/>
          </p:cNvSpPr>
          <p:nvPr>
            <p:ph type="sldNum" sz="quarter" idx="12"/>
          </p:nvPr>
        </p:nvSpPr>
        <p:spPr/>
        <p:txBody>
          <a:bodyPr/>
          <a:lstStyle>
            <a:lvl1pPr>
              <a:defRPr/>
            </a:lvl1pPr>
          </a:lstStyle>
          <a:p>
            <a:pPr>
              <a:defRPr/>
            </a:pPr>
            <a:fld id="{B9F70056-A77D-46BD-9BD2-CA6377E24622}" type="slidenum">
              <a:rPr lang="en-US" altLang="en-US"/>
              <a:pPr>
                <a:defRPr/>
              </a:pPr>
              <a:t>‹#›</a:t>
            </a:fld>
            <a:endParaRPr lang="en-US" altLang="en-US" dirty="0"/>
          </a:p>
        </p:txBody>
      </p:sp>
    </p:spTree>
    <p:extLst>
      <p:ext uri="{BB962C8B-B14F-4D97-AF65-F5344CB8AC3E}">
        <p14:creationId xmlns:p14="http://schemas.microsoft.com/office/powerpoint/2010/main" val="1276434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5918F-F990-4B01-9B11-AE76A29C327E}"/>
              </a:ext>
            </a:extLst>
          </p:cNvPr>
          <p:cNvSpPr>
            <a:spLocks noGrp="1"/>
          </p:cNvSpPr>
          <p:nvPr>
            <p:ph type="dt" sz="half" idx="10"/>
          </p:nvPr>
        </p:nvSpPr>
        <p:spPr/>
        <p:txBody>
          <a:bodyPr/>
          <a:lstStyle>
            <a:lvl1pPr>
              <a:defRPr/>
            </a:lvl1pPr>
          </a:lstStyle>
          <a:p>
            <a:pPr>
              <a:defRPr/>
            </a:pPr>
            <a:fld id="{CF7F7667-9A66-4BCF-B019-4F4F97DE0FB5}" type="datetime1">
              <a:rPr lang="en-US" smtClean="0"/>
              <a:t>2/15/2022</a:t>
            </a:fld>
            <a:endParaRPr lang="en-US" dirty="0"/>
          </a:p>
        </p:txBody>
      </p:sp>
      <p:sp>
        <p:nvSpPr>
          <p:cNvPr id="5" name="Footer Placeholder 4">
            <a:extLst>
              <a:ext uri="{FF2B5EF4-FFF2-40B4-BE49-F238E27FC236}">
                <a16:creationId xmlns:a16="http://schemas.microsoft.com/office/drawing/2014/main" id="{163BEF5F-BF22-4885-BFB0-D66F1DFEAAA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E3F92695-4AAD-43C9-BBAC-3CA1E49831C5}"/>
              </a:ext>
            </a:extLst>
          </p:cNvPr>
          <p:cNvSpPr>
            <a:spLocks noGrp="1"/>
          </p:cNvSpPr>
          <p:nvPr>
            <p:ph type="sldNum" sz="quarter" idx="12"/>
          </p:nvPr>
        </p:nvSpPr>
        <p:spPr/>
        <p:txBody>
          <a:bodyPr/>
          <a:lstStyle>
            <a:lvl1pPr>
              <a:defRPr/>
            </a:lvl1pPr>
          </a:lstStyle>
          <a:p>
            <a:pPr>
              <a:defRPr/>
            </a:pPr>
            <a:fld id="{DD2FD3E5-CA98-471F-9C76-2A52CF8CD647}" type="slidenum">
              <a:rPr lang="en-US" altLang="en-US"/>
              <a:pPr>
                <a:defRPr/>
              </a:pPr>
              <a:t>‹#›</a:t>
            </a:fld>
            <a:endParaRPr lang="en-US" altLang="en-US" dirty="0"/>
          </a:p>
        </p:txBody>
      </p:sp>
    </p:spTree>
    <p:extLst>
      <p:ext uri="{BB962C8B-B14F-4D97-AF65-F5344CB8AC3E}">
        <p14:creationId xmlns:p14="http://schemas.microsoft.com/office/powerpoint/2010/main" val="3503799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0797A74-9F21-474A-97C8-579F8D61B23B}"/>
              </a:ext>
            </a:extLst>
          </p:cNvPr>
          <p:cNvSpPr>
            <a:spLocks noGrp="1"/>
          </p:cNvSpPr>
          <p:nvPr>
            <p:ph type="dt" sz="half" idx="10"/>
          </p:nvPr>
        </p:nvSpPr>
        <p:spPr/>
        <p:txBody>
          <a:bodyPr/>
          <a:lstStyle>
            <a:lvl1pPr>
              <a:defRPr/>
            </a:lvl1pPr>
          </a:lstStyle>
          <a:p>
            <a:pPr>
              <a:defRPr/>
            </a:pPr>
            <a:fld id="{832D988F-0832-441C-8CC4-7EC4DEE2C1DC}" type="datetime1">
              <a:rPr lang="en-US" smtClean="0"/>
              <a:t>2/15/2022</a:t>
            </a:fld>
            <a:endParaRPr lang="en-US" dirty="0"/>
          </a:p>
        </p:txBody>
      </p:sp>
      <p:sp>
        <p:nvSpPr>
          <p:cNvPr id="6" name="Footer Placeholder 4">
            <a:extLst>
              <a:ext uri="{FF2B5EF4-FFF2-40B4-BE49-F238E27FC236}">
                <a16:creationId xmlns:a16="http://schemas.microsoft.com/office/drawing/2014/main" id="{01E5B4D9-9286-4DFF-9789-FC38A1064328}"/>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6D13A0A9-D319-4031-907B-59048B7E11D4}"/>
              </a:ext>
            </a:extLst>
          </p:cNvPr>
          <p:cNvSpPr>
            <a:spLocks noGrp="1"/>
          </p:cNvSpPr>
          <p:nvPr>
            <p:ph type="sldNum" sz="quarter" idx="12"/>
          </p:nvPr>
        </p:nvSpPr>
        <p:spPr/>
        <p:txBody>
          <a:bodyPr/>
          <a:lstStyle>
            <a:lvl1pPr>
              <a:defRPr/>
            </a:lvl1pPr>
          </a:lstStyle>
          <a:p>
            <a:pPr>
              <a:defRPr/>
            </a:pPr>
            <a:fld id="{585F54EB-928A-4CA0-B8AF-F4C971086AD1}" type="slidenum">
              <a:rPr lang="en-US" altLang="en-US"/>
              <a:pPr>
                <a:defRPr/>
              </a:pPr>
              <a:t>‹#›</a:t>
            </a:fld>
            <a:endParaRPr lang="en-US" altLang="en-US" dirty="0"/>
          </a:p>
        </p:txBody>
      </p:sp>
    </p:spTree>
    <p:extLst>
      <p:ext uri="{BB962C8B-B14F-4D97-AF65-F5344CB8AC3E}">
        <p14:creationId xmlns:p14="http://schemas.microsoft.com/office/powerpoint/2010/main" val="3876017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4A16B5-8A0E-4F48-AEDC-243467787AA5}"/>
              </a:ext>
            </a:extLst>
          </p:cNvPr>
          <p:cNvSpPr>
            <a:spLocks noGrp="1"/>
          </p:cNvSpPr>
          <p:nvPr>
            <p:ph type="dt" sz="half" idx="10"/>
          </p:nvPr>
        </p:nvSpPr>
        <p:spPr/>
        <p:txBody>
          <a:bodyPr/>
          <a:lstStyle>
            <a:lvl1pPr>
              <a:defRPr/>
            </a:lvl1pPr>
          </a:lstStyle>
          <a:p>
            <a:pPr>
              <a:defRPr/>
            </a:pPr>
            <a:fld id="{462BA304-0307-4F1B-A166-8EB5E5A6C3DF}" type="datetime1">
              <a:rPr lang="en-US" smtClean="0"/>
              <a:t>2/15/2022</a:t>
            </a:fld>
            <a:endParaRPr lang="en-US" dirty="0"/>
          </a:p>
        </p:txBody>
      </p:sp>
      <p:sp>
        <p:nvSpPr>
          <p:cNvPr id="8" name="Footer Placeholder 4">
            <a:extLst>
              <a:ext uri="{FF2B5EF4-FFF2-40B4-BE49-F238E27FC236}">
                <a16:creationId xmlns:a16="http://schemas.microsoft.com/office/drawing/2014/main" id="{243EBCBF-C60F-4B6F-AA38-B093368D856B}"/>
              </a:ext>
            </a:extLst>
          </p:cNvPr>
          <p:cNvSpPr>
            <a:spLocks noGrp="1"/>
          </p:cNvSpPr>
          <p:nvPr>
            <p:ph type="ftr" sz="quarter" idx="11"/>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93A69E08-6A1E-42BA-BDCC-60E669A38005}"/>
              </a:ext>
            </a:extLst>
          </p:cNvPr>
          <p:cNvSpPr>
            <a:spLocks noGrp="1"/>
          </p:cNvSpPr>
          <p:nvPr>
            <p:ph type="sldNum" sz="quarter" idx="12"/>
          </p:nvPr>
        </p:nvSpPr>
        <p:spPr/>
        <p:txBody>
          <a:bodyPr/>
          <a:lstStyle>
            <a:lvl1pPr>
              <a:defRPr/>
            </a:lvl1pPr>
          </a:lstStyle>
          <a:p>
            <a:pPr>
              <a:defRPr/>
            </a:pPr>
            <a:fld id="{6C277934-A96E-4AFD-80A3-AB1846C472D6}" type="slidenum">
              <a:rPr lang="en-US" altLang="en-US"/>
              <a:pPr>
                <a:defRPr/>
              </a:pPr>
              <a:t>‹#›</a:t>
            </a:fld>
            <a:endParaRPr lang="en-US" altLang="en-US" dirty="0"/>
          </a:p>
        </p:txBody>
      </p:sp>
    </p:spTree>
    <p:extLst>
      <p:ext uri="{BB962C8B-B14F-4D97-AF65-F5344CB8AC3E}">
        <p14:creationId xmlns:p14="http://schemas.microsoft.com/office/powerpoint/2010/main" val="848144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470D7F-92B8-41D0-BC4C-CC1EA1BED3C9}"/>
              </a:ext>
            </a:extLst>
          </p:cNvPr>
          <p:cNvSpPr>
            <a:spLocks noGrp="1"/>
          </p:cNvSpPr>
          <p:nvPr>
            <p:ph type="dt" sz="half" idx="10"/>
          </p:nvPr>
        </p:nvSpPr>
        <p:spPr/>
        <p:txBody>
          <a:bodyPr/>
          <a:lstStyle>
            <a:lvl1pPr>
              <a:defRPr/>
            </a:lvl1pPr>
          </a:lstStyle>
          <a:p>
            <a:pPr>
              <a:defRPr/>
            </a:pPr>
            <a:fld id="{A907FC5F-5F1A-4EA4-9686-9BBF142964F8}" type="datetime1">
              <a:rPr lang="en-US" smtClean="0"/>
              <a:t>2/15/2022</a:t>
            </a:fld>
            <a:endParaRPr lang="en-US" dirty="0"/>
          </a:p>
        </p:txBody>
      </p:sp>
      <p:sp>
        <p:nvSpPr>
          <p:cNvPr id="4" name="Footer Placeholder 4">
            <a:extLst>
              <a:ext uri="{FF2B5EF4-FFF2-40B4-BE49-F238E27FC236}">
                <a16:creationId xmlns:a16="http://schemas.microsoft.com/office/drawing/2014/main" id="{96AF1C24-D732-4FCA-B814-43B56A7184C5}"/>
              </a:ext>
            </a:extLst>
          </p:cNvPr>
          <p:cNvSpPr>
            <a:spLocks noGrp="1"/>
          </p:cNvSpPr>
          <p:nvPr>
            <p:ph type="ftr" sz="quarter" idx="11"/>
          </p:nvPr>
        </p:nvSpPr>
        <p:spPr/>
        <p:txBody>
          <a:bodyPr/>
          <a:lstStyle>
            <a:lvl1pPr>
              <a:defRPr/>
            </a:lvl1pPr>
          </a:lstStyle>
          <a:p>
            <a:pPr>
              <a:defRPr/>
            </a:pPr>
            <a:r>
              <a:rPr lang="en-US"/>
              <a:t>2021</a:t>
            </a:r>
          </a:p>
        </p:txBody>
      </p:sp>
      <p:sp>
        <p:nvSpPr>
          <p:cNvPr id="5" name="Slide Number Placeholder 5">
            <a:extLst>
              <a:ext uri="{FF2B5EF4-FFF2-40B4-BE49-F238E27FC236}">
                <a16:creationId xmlns:a16="http://schemas.microsoft.com/office/drawing/2014/main" id="{8E371768-1054-4585-BB65-5C58BECE174C}"/>
              </a:ext>
            </a:extLst>
          </p:cNvPr>
          <p:cNvSpPr>
            <a:spLocks noGrp="1"/>
          </p:cNvSpPr>
          <p:nvPr>
            <p:ph type="sldNum" sz="quarter" idx="12"/>
          </p:nvPr>
        </p:nvSpPr>
        <p:spPr/>
        <p:txBody>
          <a:bodyPr/>
          <a:lstStyle>
            <a:lvl1pPr>
              <a:defRPr/>
            </a:lvl1pPr>
          </a:lstStyle>
          <a:p>
            <a:pPr>
              <a:defRPr/>
            </a:pPr>
            <a:fld id="{D0756B90-0827-4DFB-971E-062C8A53A6C1}" type="slidenum">
              <a:rPr lang="en-US" altLang="en-US"/>
              <a:pPr>
                <a:defRPr/>
              </a:pPr>
              <a:t>‹#›</a:t>
            </a:fld>
            <a:endParaRPr lang="en-US" altLang="en-US" dirty="0"/>
          </a:p>
        </p:txBody>
      </p:sp>
    </p:spTree>
    <p:extLst>
      <p:ext uri="{BB962C8B-B14F-4D97-AF65-F5344CB8AC3E}">
        <p14:creationId xmlns:p14="http://schemas.microsoft.com/office/powerpoint/2010/main" val="3744312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4023B5-A0B5-4B34-94C4-F03A9C01AE54}"/>
              </a:ext>
            </a:extLst>
          </p:cNvPr>
          <p:cNvSpPr>
            <a:spLocks noGrp="1"/>
          </p:cNvSpPr>
          <p:nvPr>
            <p:ph type="dt" sz="half" idx="10"/>
          </p:nvPr>
        </p:nvSpPr>
        <p:spPr/>
        <p:txBody>
          <a:bodyPr/>
          <a:lstStyle>
            <a:lvl1pPr>
              <a:defRPr/>
            </a:lvl1pPr>
          </a:lstStyle>
          <a:p>
            <a:pPr>
              <a:defRPr/>
            </a:pPr>
            <a:fld id="{7A0F3192-5FE4-45E8-9333-91A791C3A52F}" type="datetime1">
              <a:rPr lang="en-US" smtClean="0"/>
              <a:t>2/15/2022</a:t>
            </a:fld>
            <a:endParaRPr lang="en-US" dirty="0"/>
          </a:p>
        </p:txBody>
      </p:sp>
      <p:sp>
        <p:nvSpPr>
          <p:cNvPr id="3" name="Footer Placeholder 4">
            <a:extLst>
              <a:ext uri="{FF2B5EF4-FFF2-40B4-BE49-F238E27FC236}">
                <a16:creationId xmlns:a16="http://schemas.microsoft.com/office/drawing/2014/main" id="{34839380-2E0A-4899-8742-578E88A705BC}"/>
              </a:ext>
            </a:extLst>
          </p:cNvPr>
          <p:cNvSpPr>
            <a:spLocks noGrp="1"/>
          </p:cNvSpPr>
          <p:nvPr>
            <p:ph type="ftr" sz="quarter" idx="11"/>
          </p:nvPr>
        </p:nvSpPr>
        <p:spPr/>
        <p:txBody>
          <a:bodyPr/>
          <a:lstStyle>
            <a:lvl1pPr>
              <a:defRPr/>
            </a:lvl1pPr>
          </a:lstStyle>
          <a:p>
            <a:pPr>
              <a:defRPr/>
            </a:pPr>
            <a:r>
              <a:rPr lang="en-US"/>
              <a:t>2021</a:t>
            </a:r>
          </a:p>
        </p:txBody>
      </p:sp>
      <p:sp>
        <p:nvSpPr>
          <p:cNvPr id="4" name="Slide Number Placeholder 5">
            <a:extLst>
              <a:ext uri="{FF2B5EF4-FFF2-40B4-BE49-F238E27FC236}">
                <a16:creationId xmlns:a16="http://schemas.microsoft.com/office/drawing/2014/main" id="{10D2FFDB-9C37-4C2C-8BA4-3D78BA32A5B5}"/>
              </a:ext>
            </a:extLst>
          </p:cNvPr>
          <p:cNvSpPr>
            <a:spLocks noGrp="1"/>
          </p:cNvSpPr>
          <p:nvPr>
            <p:ph type="sldNum" sz="quarter" idx="12"/>
          </p:nvPr>
        </p:nvSpPr>
        <p:spPr/>
        <p:txBody>
          <a:bodyPr/>
          <a:lstStyle>
            <a:lvl1pPr>
              <a:defRPr/>
            </a:lvl1pPr>
          </a:lstStyle>
          <a:p>
            <a:pPr>
              <a:defRPr/>
            </a:pPr>
            <a:fld id="{99B42544-0035-4A67-8131-05A70BFCE3DA}" type="slidenum">
              <a:rPr lang="en-US" altLang="en-US"/>
              <a:pPr>
                <a:defRPr/>
              </a:pPr>
              <a:t>‹#›</a:t>
            </a:fld>
            <a:endParaRPr lang="en-US" altLang="en-US" dirty="0"/>
          </a:p>
        </p:txBody>
      </p:sp>
    </p:spTree>
    <p:extLst>
      <p:ext uri="{BB962C8B-B14F-4D97-AF65-F5344CB8AC3E}">
        <p14:creationId xmlns:p14="http://schemas.microsoft.com/office/powerpoint/2010/main" val="428633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6CE44DF-77DA-47CD-8B64-F9E7E5B6B5B8}"/>
              </a:ext>
            </a:extLst>
          </p:cNvPr>
          <p:cNvSpPr>
            <a:spLocks noGrp="1"/>
          </p:cNvSpPr>
          <p:nvPr>
            <p:ph type="dt" sz="half" idx="10"/>
          </p:nvPr>
        </p:nvSpPr>
        <p:spPr/>
        <p:txBody>
          <a:bodyPr/>
          <a:lstStyle>
            <a:lvl1pPr>
              <a:defRPr/>
            </a:lvl1pPr>
          </a:lstStyle>
          <a:p>
            <a:pPr>
              <a:defRPr/>
            </a:pPr>
            <a:fld id="{A1F09B83-166D-4989-82DB-A32A79A16BCE}" type="datetime1">
              <a:rPr lang="en-US" smtClean="0"/>
              <a:t>2/15/2022</a:t>
            </a:fld>
            <a:endParaRPr lang="en-US" dirty="0"/>
          </a:p>
        </p:txBody>
      </p:sp>
      <p:sp>
        <p:nvSpPr>
          <p:cNvPr id="6" name="Footer Placeholder 4">
            <a:extLst>
              <a:ext uri="{FF2B5EF4-FFF2-40B4-BE49-F238E27FC236}">
                <a16:creationId xmlns:a16="http://schemas.microsoft.com/office/drawing/2014/main" id="{5122D17E-6F45-4513-AAE5-4FABF418B0D3}"/>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D3BF1622-2F04-459A-A872-7A39EA8DF53D}"/>
              </a:ext>
            </a:extLst>
          </p:cNvPr>
          <p:cNvSpPr>
            <a:spLocks noGrp="1"/>
          </p:cNvSpPr>
          <p:nvPr>
            <p:ph type="sldNum" sz="quarter" idx="12"/>
          </p:nvPr>
        </p:nvSpPr>
        <p:spPr/>
        <p:txBody>
          <a:bodyPr/>
          <a:lstStyle>
            <a:lvl1pPr>
              <a:defRPr/>
            </a:lvl1pPr>
          </a:lstStyle>
          <a:p>
            <a:pPr>
              <a:defRPr/>
            </a:pPr>
            <a:fld id="{059290D8-40E3-47A5-9F46-17F55F930C6E}" type="slidenum">
              <a:rPr lang="en-US" altLang="en-US"/>
              <a:pPr>
                <a:defRPr/>
              </a:pPr>
              <a:t>‹#›</a:t>
            </a:fld>
            <a:endParaRPr lang="en-US" altLang="en-US" dirty="0"/>
          </a:p>
        </p:txBody>
      </p:sp>
    </p:spTree>
    <p:extLst>
      <p:ext uri="{BB962C8B-B14F-4D97-AF65-F5344CB8AC3E}">
        <p14:creationId xmlns:p14="http://schemas.microsoft.com/office/powerpoint/2010/main" val="16544319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13B6F2A-DE9A-4CE4-9972-C6CB7D45B02F}"/>
              </a:ext>
            </a:extLst>
          </p:cNvPr>
          <p:cNvSpPr>
            <a:spLocks noGrp="1"/>
          </p:cNvSpPr>
          <p:nvPr>
            <p:ph type="dt" sz="half" idx="10"/>
          </p:nvPr>
        </p:nvSpPr>
        <p:spPr/>
        <p:txBody>
          <a:bodyPr/>
          <a:lstStyle>
            <a:lvl1pPr>
              <a:defRPr/>
            </a:lvl1pPr>
          </a:lstStyle>
          <a:p>
            <a:pPr>
              <a:defRPr/>
            </a:pPr>
            <a:fld id="{C7468153-0620-4300-B81F-76D319206B53}" type="datetime1">
              <a:rPr lang="en-US" smtClean="0"/>
              <a:t>2/15/2022</a:t>
            </a:fld>
            <a:endParaRPr lang="en-US" dirty="0"/>
          </a:p>
        </p:txBody>
      </p:sp>
      <p:sp>
        <p:nvSpPr>
          <p:cNvPr id="6" name="Footer Placeholder 4">
            <a:extLst>
              <a:ext uri="{FF2B5EF4-FFF2-40B4-BE49-F238E27FC236}">
                <a16:creationId xmlns:a16="http://schemas.microsoft.com/office/drawing/2014/main" id="{B50960E6-4A73-44A2-A055-CB249C8DFBE8}"/>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20D603C8-F01A-4B5D-A7E7-67B5E98797FC}"/>
              </a:ext>
            </a:extLst>
          </p:cNvPr>
          <p:cNvSpPr>
            <a:spLocks noGrp="1"/>
          </p:cNvSpPr>
          <p:nvPr>
            <p:ph type="sldNum" sz="quarter" idx="12"/>
          </p:nvPr>
        </p:nvSpPr>
        <p:spPr/>
        <p:txBody>
          <a:bodyPr/>
          <a:lstStyle>
            <a:lvl1pPr>
              <a:defRPr/>
            </a:lvl1pPr>
          </a:lstStyle>
          <a:p>
            <a:pPr>
              <a:defRPr/>
            </a:pPr>
            <a:fld id="{76FFE5F9-44CC-4214-9A70-D9C2AD0E7D6F}" type="slidenum">
              <a:rPr lang="en-US" altLang="en-US"/>
              <a:pPr>
                <a:defRPr/>
              </a:pPr>
              <a:t>‹#›</a:t>
            </a:fld>
            <a:endParaRPr lang="en-US" altLang="en-US" dirty="0"/>
          </a:p>
        </p:txBody>
      </p:sp>
    </p:spTree>
    <p:extLst>
      <p:ext uri="{BB962C8B-B14F-4D97-AF65-F5344CB8AC3E}">
        <p14:creationId xmlns:p14="http://schemas.microsoft.com/office/powerpoint/2010/main" val="3753033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D7A0F-729B-4AEE-A627-14249ADBFB30}"/>
              </a:ext>
            </a:extLst>
          </p:cNvPr>
          <p:cNvSpPr>
            <a:spLocks noGrp="1"/>
          </p:cNvSpPr>
          <p:nvPr>
            <p:ph type="dt" sz="half" idx="10"/>
          </p:nvPr>
        </p:nvSpPr>
        <p:spPr/>
        <p:txBody>
          <a:bodyPr/>
          <a:lstStyle>
            <a:lvl1pPr>
              <a:defRPr/>
            </a:lvl1pPr>
          </a:lstStyle>
          <a:p>
            <a:pPr>
              <a:defRPr/>
            </a:pPr>
            <a:fld id="{A0A6A30B-9118-43B2-889E-DC42C2F15C5C}" type="datetime1">
              <a:rPr lang="en-US" smtClean="0"/>
              <a:t>2/15/2022</a:t>
            </a:fld>
            <a:endParaRPr lang="en-US" dirty="0"/>
          </a:p>
        </p:txBody>
      </p:sp>
      <p:sp>
        <p:nvSpPr>
          <p:cNvPr id="5" name="Footer Placeholder 4">
            <a:extLst>
              <a:ext uri="{FF2B5EF4-FFF2-40B4-BE49-F238E27FC236}">
                <a16:creationId xmlns:a16="http://schemas.microsoft.com/office/drawing/2014/main" id="{CF2FCD3C-E4E7-4600-845B-2A5AC2CD42AE}"/>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17303EB0-648B-476A-9CF2-CD4B21D6EDEB}"/>
              </a:ext>
            </a:extLst>
          </p:cNvPr>
          <p:cNvSpPr>
            <a:spLocks noGrp="1"/>
          </p:cNvSpPr>
          <p:nvPr>
            <p:ph type="sldNum" sz="quarter" idx="12"/>
          </p:nvPr>
        </p:nvSpPr>
        <p:spPr/>
        <p:txBody>
          <a:bodyPr/>
          <a:lstStyle>
            <a:lvl1pPr>
              <a:defRPr/>
            </a:lvl1pPr>
          </a:lstStyle>
          <a:p>
            <a:pPr>
              <a:defRPr/>
            </a:pPr>
            <a:fld id="{97ECC240-9657-4E3F-8846-D7C02DB3B766}" type="slidenum">
              <a:rPr lang="en-US" altLang="en-US"/>
              <a:pPr>
                <a:defRPr/>
              </a:pPr>
              <a:t>‹#›</a:t>
            </a:fld>
            <a:endParaRPr lang="en-US" altLang="en-US" dirty="0"/>
          </a:p>
        </p:txBody>
      </p:sp>
    </p:spTree>
    <p:extLst>
      <p:ext uri="{BB962C8B-B14F-4D97-AF65-F5344CB8AC3E}">
        <p14:creationId xmlns:p14="http://schemas.microsoft.com/office/powerpoint/2010/main" val="46377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9B92C82-1D3E-4FFF-9A29-3B27D80ADACB}" type="datetime1">
              <a:rPr lang="en-US" smtClean="0"/>
              <a:t>2/15/2022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DBD6B-31F8-4DC0-BB24-6F5303A88FE6}"/>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95A47699-B7D8-41FB-9684-EA4C5AFB0720}"/>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951D1B3-1DD1-43CE-A4F1-11B4655C92A0}"/>
              </a:ext>
            </a:extLst>
          </p:cNvPr>
          <p:cNvSpPr>
            <a:spLocks noGrp="1"/>
          </p:cNvSpPr>
          <p:nvPr>
            <p:ph type="dt" sz="half" idx="14"/>
          </p:nvPr>
        </p:nvSpPr>
        <p:spPr/>
        <p:txBody>
          <a:bodyPr/>
          <a:lstStyle>
            <a:lvl1pPr>
              <a:defRPr/>
            </a:lvl1pPr>
          </a:lstStyle>
          <a:p>
            <a:pPr>
              <a:defRPr/>
            </a:pPr>
            <a:fld id="{9BE3BF40-24FC-433D-9BE9-4A9AE04233D6}" type="datetime1">
              <a:rPr lang="en-US" smtClean="0"/>
              <a:t>2/15/2022</a:t>
            </a:fld>
            <a:endParaRPr lang="en-US" dirty="0"/>
          </a:p>
        </p:txBody>
      </p:sp>
      <p:sp>
        <p:nvSpPr>
          <p:cNvPr id="8" name="Footer Placeholder 4">
            <a:extLst>
              <a:ext uri="{FF2B5EF4-FFF2-40B4-BE49-F238E27FC236}">
                <a16:creationId xmlns:a16="http://schemas.microsoft.com/office/drawing/2014/main" id="{4A80B94C-09A3-4D60-BCA9-B5D6DEBAF0C9}"/>
              </a:ext>
            </a:extLst>
          </p:cNvPr>
          <p:cNvSpPr>
            <a:spLocks noGrp="1"/>
          </p:cNvSpPr>
          <p:nvPr>
            <p:ph type="ftr" sz="quarter" idx="15"/>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BCF7AE76-7A4D-4391-9717-736414C84A12}"/>
              </a:ext>
            </a:extLst>
          </p:cNvPr>
          <p:cNvSpPr>
            <a:spLocks noGrp="1"/>
          </p:cNvSpPr>
          <p:nvPr>
            <p:ph type="sldNum" sz="quarter" idx="16"/>
          </p:nvPr>
        </p:nvSpPr>
        <p:spPr/>
        <p:txBody>
          <a:bodyPr/>
          <a:lstStyle>
            <a:lvl1pPr>
              <a:defRPr/>
            </a:lvl1pPr>
          </a:lstStyle>
          <a:p>
            <a:pPr>
              <a:defRPr/>
            </a:pPr>
            <a:fld id="{D7B20BD6-480A-4413-B11A-61E046BF5647}" type="slidenum">
              <a:rPr lang="en-US"/>
              <a:pPr>
                <a:defRPr/>
              </a:pPr>
              <a:t>‹#›</a:t>
            </a:fld>
            <a:endParaRPr lang="en-US" dirty="0"/>
          </a:p>
        </p:txBody>
      </p:sp>
    </p:spTree>
    <p:extLst>
      <p:ext uri="{BB962C8B-B14F-4D97-AF65-F5344CB8AC3E}">
        <p14:creationId xmlns:p14="http://schemas.microsoft.com/office/powerpoint/2010/main" val="23986712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C30BE-CA14-47BC-B2CE-BB97835ACA36}"/>
              </a:ext>
            </a:extLst>
          </p:cNvPr>
          <p:cNvSpPr>
            <a:spLocks noGrp="1"/>
          </p:cNvSpPr>
          <p:nvPr>
            <p:ph type="dt" sz="half" idx="10"/>
          </p:nvPr>
        </p:nvSpPr>
        <p:spPr/>
        <p:txBody>
          <a:bodyPr/>
          <a:lstStyle>
            <a:lvl1pPr>
              <a:defRPr/>
            </a:lvl1pPr>
          </a:lstStyle>
          <a:p>
            <a:pPr>
              <a:defRPr/>
            </a:pPr>
            <a:fld id="{D7F1C93B-81EB-4A67-9EAF-8D7E91E43DC9}" type="datetime1">
              <a:rPr lang="en-US" smtClean="0"/>
              <a:t>2/15/2022</a:t>
            </a:fld>
            <a:endParaRPr lang="en-US" dirty="0"/>
          </a:p>
        </p:txBody>
      </p:sp>
      <p:sp>
        <p:nvSpPr>
          <p:cNvPr id="5" name="Footer Placeholder 4">
            <a:extLst>
              <a:ext uri="{FF2B5EF4-FFF2-40B4-BE49-F238E27FC236}">
                <a16:creationId xmlns:a16="http://schemas.microsoft.com/office/drawing/2014/main" id="{04AEF500-A68F-46DB-B790-3ED928B9539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EAF6914F-797F-41ED-8A23-0F4F3024559C}"/>
              </a:ext>
            </a:extLst>
          </p:cNvPr>
          <p:cNvSpPr>
            <a:spLocks noGrp="1"/>
          </p:cNvSpPr>
          <p:nvPr>
            <p:ph type="sldNum" sz="quarter" idx="12"/>
          </p:nvPr>
        </p:nvSpPr>
        <p:spPr/>
        <p:txBody>
          <a:bodyPr/>
          <a:lstStyle>
            <a:lvl1pPr>
              <a:defRPr/>
            </a:lvl1pPr>
          </a:lstStyle>
          <a:p>
            <a:pPr>
              <a:defRPr/>
            </a:pPr>
            <a:fld id="{E820B0D8-26E9-4641-BE55-7A76471C287F}" type="slidenum">
              <a:rPr lang="en-US" altLang="en-US"/>
              <a:pPr>
                <a:defRPr/>
              </a:pPr>
              <a:t>‹#›</a:t>
            </a:fld>
            <a:endParaRPr lang="en-US" altLang="en-US" dirty="0"/>
          </a:p>
        </p:txBody>
      </p:sp>
    </p:spTree>
    <p:extLst>
      <p:ext uri="{BB962C8B-B14F-4D97-AF65-F5344CB8AC3E}">
        <p14:creationId xmlns:p14="http://schemas.microsoft.com/office/powerpoint/2010/main" val="3625093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43B-C378-4470-A2DC-6352C35D6984}"/>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C65D2D60-543B-4385-B8D6-7BE753047BB7}"/>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37FC52F-D044-4655-A190-941B81D4647D}"/>
              </a:ext>
            </a:extLst>
          </p:cNvPr>
          <p:cNvSpPr>
            <a:spLocks noGrp="1"/>
          </p:cNvSpPr>
          <p:nvPr>
            <p:ph type="dt" sz="half" idx="14"/>
          </p:nvPr>
        </p:nvSpPr>
        <p:spPr/>
        <p:txBody>
          <a:bodyPr/>
          <a:lstStyle>
            <a:lvl1pPr>
              <a:defRPr/>
            </a:lvl1pPr>
          </a:lstStyle>
          <a:p>
            <a:pPr>
              <a:defRPr/>
            </a:pPr>
            <a:fld id="{971976FA-7BF0-4929-A7A8-A37E97A5F28F}" type="datetime1">
              <a:rPr lang="en-US" smtClean="0"/>
              <a:t>2/15/2022</a:t>
            </a:fld>
            <a:endParaRPr lang="en-US" dirty="0"/>
          </a:p>
        </p:txBody>
      </p:sp>
      <p:sp>
        <p:nvSpPr>
          <p:cNvPr id="8" name="Footer Placeholder 4">
            <a:extLst>
              <a:ext uri="{FF2B5EF4-FFF2-40B4-BE49-F238E27FC236}">
                <a16:creationId xmlns:a16="http://schemas.microsoft.com/office/drawing/2014/main" id="{0AEDB973-8B9C-4679-923C-2427C5B80F7B}"/>
              </a:ext>
            </a:extLst>
          </p:cNvPr>
          <p:cNvSpPr>
            <a:spLocks noGrp="1"/>
          </p:cNvSpPr>
          <p:nvPr>
            <p:ph type="ftr" sz="quarter" idx="15"/>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A38CC3DB-CD61-4561-A412-FC033C764B33}"/>
              </a:ext>
            </a:extLst>
          </p:cNvPr>
          <p:cNvSpPr>
            <a:spLocks noGrp="1"/>
          </p:cNvSpPr>
          <p:nvPr>
            <p:ph type="sldNum" sz="quarter" idx="16"/>
          </p:nvPr>
        </p:nvSpPr>
        <p:spPr/>
        <p:txBody>
          <a:bodyPr/>
          <a:lstStyle>
            <a:lvl1pPr>
              <a:defRPr/>
            </a:lvl1pPr>
          </a:lstStyle>
          <a:p>
            <a:pPr>
              <a:defRPr/>
            </a:pPr>
            <a:fld id="{BED1C514-4BD0-4923-B0B3-595A0E213DA6}" type="slidenum">
              <a:rPr lang="en-US"/>
              <a:pPr>
                <a:defRPr/>
              </a:pPr>
              <a:t>‹#›</a:t>
            </a:fld>
            <a:endParaRPr lang="en-US" dirty="0"/>
          </a:p>
        </p:txBody>
      </p:sp>
    </p:spTree>
    <p:extLst>
      <p:ext uri="{BB962C8B-B14F-4D97-AF65-F5344CB8AC3E}">
        <p14:creationId xmlns:p14="http://schemas.microsoft.com/office/powerpoint/2010/main" val="3343890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E20846D-CA9A-4A93-B037-BE6B6C4F34FE}"/>
              </a:ext>
            </a:extLst>
          </p:cNvPr>
          <p:cNvSpPr>
            <a:spLocks noGrp="1"/>
          </p:cNvSpPr>
          <p:nvPr>
            <p:ph type="dt" sz="half" idx="14"/>
          </p:nvPr>
        </p:nvSpPr>
        <p:spPr/>
        <p:txBody>
          <a:bodyPr/>
          <a:lstStyle>
            <a:lvl1pPr>
              <a:defRPr/>
            </a:lvl1pPr>
          </a:lstStyle>
          <a:p>
            <a:pPr>
              <a:defRPr/>
            </a:pPr>
            <a:fld id="{86C304F7-E227-410B-AA6E-DDC960500C64}" type="datetime1">
              <a:rPr lang="en-US" smtClean="0"/>
              <a:t>2/15/2022</a:t>
            </a:fld>
            <a:endParaRPr lang="en-US" dirty="0"/>
          </a:p>
        </p:txBody>
      </p:sp>
      <p:sp>
        <p:nvSpPr>
          <p:cNvPr id="6" name="Footer Placeholder 4">
            <a:extLst>
              <a:ext uri="{FF2B5EF4-FFF2-40B4-BE49-F238E27FC236}">
                <a16:creationId xmlns:a16="http://schemas.microsoft.com/office/drawing/2014/main" id="{99E26EA2-C4DA-4F0B-8FDA-71565D608B9D}"/>
              </a:ext>
            </a:extLst>
          </p:cNvPr>
          <p:cNvSpPr>
            <a:spLocks noGrp="1"/>
          </p:cNvSpPr>
          <p:nvPr>
            <p:ph type="ftr" sz="quarter" idx="15"/>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DEA3DF4A-E586-467A-A627-FE496AB06936}"/>
              </a:ext>
            </a:extLst>
          </p:cNvPr>
          <p:cNvSpPr>
            <a:spLocks noGrp="1"/>
          </p:cNvSpPr>
          <p:nvPr>
            <p:ph type="sldNum" sz="quarter" idx="16"/>
          </p:nvPr>
        </p:nvSpPr>
        <p:spPr/>
        <p:txBody>
          <a:bodyPr/>
          <a:lstStyle>
            <a:lvl1pPr>
              <a:defRPr/>
            </a:lvl1pPr>
          </a:lstStyle>
          <a:p>
            <a:pPr>
              <a:defRPr/>
            </a:pPr>
            <a:fld id="{4B4987E3-36FD-43E9-8153-2CFCF0AFE04A}" type="slidenum">
              <a:rPr lang="en-US" altLang="en-US"/>
              <a:pPr>
                <a:defRPr/>
              </a:pPr>
              <a:t>‹#›</a:t>
            </a:fld>
            <a:endParaRPr lang="en-US" altLang="en-US" dirty="0"/>
          </a:p>
        </p:txBody>
      </p:sp>
    </p:spTree>
    <p:extLst>
      <p:ext uri="{BB962C8B-B14F-4D97-AF65-F5344CB8AC3E}">
        <p14:creationId xmlns:p14="http://schemas.microsoft.com/office/powerpoint/2010/main" val="32134606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5EB18C-2916-4AC5-AFDF-E4D2FE3394DC}"/>
              </a:ext>
            </a:extLst>
          </p:cNvPr>
          <p:cNvSpPr>
            <a:spLocks noGrp="1"/>
          </p:cNvSpPr>
          <p:nvPr>
            <p:ph type="dt" sz="half" idx="10"/>
          </p:nvPr>
        </p:nvSpPr>
        <p:spPr/>
        <p:txBody>
          <a:bodyPr/>
          <a:lstStyle>
            <a:lvl1pPr>
              <a:defRPr/>
            </a:lvl1pPr>
          </a:lstStyle>
          <a:p>
            <a:pPr>
              <a:defRPr/>
            </a:pPr>
            <a:fld id="{2B4E829A-AB79-4E49-9707-B48C575B900E}" type="datetime1">
              <a:rPr lang="en-US" smtClean="0"/>
              <a:t>2/15/2022</a:t>
            </a:fld>
            <a:endParaRPr lang="en-US" dirty="0"/>
          </a:p>
        </p:txBody>
      </p:sp>
      <p:sp>
        <p:nvSpPr>
          <p:cNvPr id="5" name="Footer Placeholder 4">
            <a:extLst>
              <a:ext uri="{FF2B5EF4-FFF2-40B4-BE49-F238E27FC236}">
                <a16:creationId xmlns:a16="http://schemas.microsoft.com/office/drawing/2014/main" id="{49BCB857-C9B3-468D-A8FF-B84469774EA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110423DF-553B-4C83-AC42-99B47CEA1471}"/>
              </a:ext>
            </a:extLst>
          </p:cNvPr>
          <p:cNvSpPr>
            <a:spLocks noGrp="1"/>
          </p:cNvSpPr>
          <p:nvPr>
            <p:ph type="sldNum" sz="quarter" idx="12"/>
          </p:nvPr>
        </p:nvSpPr>
        <p:spPr/>
        <p:txBody>
          <a:bodyPr/>
          <a:lstStyle>
            <a:lvl1pPr>
              <a:defRPr/>
            </a:lvl1pPr>
          </a:lstStyle>
          <a:p>
            <a:pPr>
              <a:defRPr/>
            </a:pPr>
            <a:fld id="{6395D26E-9A5D-4002-AFB9-984034642550}" type="slidenum">
              <a:rPr lang="en-US" altLang="en-US"/>
              <a:pPr>
                <a:defRPr/>
              </a:pPr>
              <a:t>‹#›</a:t>
            </a:fld>
            <a:endParaRPr lang="en-US" altLang="en-US" dirty="0"/>
          </a:p>
        </p:txBody>
      </p:sp>
    </p:spTree>
    <p:extLst>
      <p:ext uri="{BB962C8B-B14F-4D97-AF65-F5344CB8AC3E}">
        <p14:creationId xmlns:p14="http://schemas.microsoft.com/office/powerpoint/2010/main" val="34314992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4682E2-35CD-477F-96B5-12279B28EA7E}"/>
              </a:ext>
            </a:extLst>
          </p:cNvPr>
          <p:cNvSpPr>
            <a:spLocks noGrp="1"/>
          </p:cNvSpPr>
          <p:nvPr>
            <p:ph type="dt" sz="half" idx="10"/>
          </p:nvPr>
        </p:nvSpPr>
        <p:spPr/>
        <p:txBody>
          <a:bodyPr/>
          <a:lstStyle>
            <a:lvl1pPr>
              <a:defRPr/>
            </a:lvl1pPr>
          </a:lstStyle>
          <a:p>
            <a:pPr>
              <a:defRPr/>
            </a:pPr>
            <a:fld id="{86CADDDF-7D14-403B-831F-0A2403A9C460}" type="datetime1">
              <a:rPr lang="en-US" smtClean="0"/>
              <a:t>2/15/2022</a:t>
            </a:fld>
            <a:endParaRPr lang="en-US" dirty="0"/>
          </a:p>
        </p:txBody>
      </p:sp>
      <p:sp>
        <p:nvSpPr>
          <p:cNvPr id="5" name="Footer Placeholder 4">
            <a:extLst>
              <a:ext uri="{FF2B5EF4-FFF2-40B4-BE49-F238E27FC236}">
                <a16:creationId xmlns:a16="http://schemas.microsoft.com/office/drawing/2014/main" id="{8A7E51B5-A9ED-40E3-8505-975C4C536B0B}"/>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394299E8-6368-4845-A6E1-589001B274C6}"/>
              </a:ext>
            </a:extLst>
          </p:cNvPr>
          <p:cNvSpPr>
            <a:spLocks noGrp="1"/>
          </p:cNvSpPr>
          <p:nvPr>
            <p:ph type="sldNum" sz="quarter" idx="12"/>
          </p:nvPr>
        </p:nvSpPr>
        <p:spPr/>
        <p:txBody>
          <a:bodyPr/>
          <a:lstStyle>
            <a:lvl1pPr>
              <a:defRPr/>
            </a:lvl1pPr>
          </a:lstStyle>
          <a:p>
            <a:pPr>
              <a:defRPr/>
            </a:pPr>
            <a:fld id="{4A078CAA-1EBF-4451-8AE8-AB3956D2915E}" type="slidenum">
              <a:rPr lang="en-US" altLang="en-US"/>
              <a:pPr>
                <a:defRPr/>
              </a:pPr>
              <a:t>‹#›</a:t>
            </a:fld>
            <a:endParaRPr lang="en-US" altLang="en-US" dirty="0"/>
          </a:p>
        </p:txBody>
      </p:sp>
    </p:spTree>
    <p:extLst>
      <p:ext uri="{BB962C8B-B14F-4D97-AF65-F5344CB8AC3E}">
        <p14:creationId xmlns:p14="http://schemas.microsoft.com/office/powerpoint/2010/main" val="41449477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2607794136"/>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2478003215"/>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EC36A-A846-41F2-8E05-19522EC63E39}"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3949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84384625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319D6C2-B52C-45B1-8E2E-4C78BB01FC8E}" type="datetime1">
              <a:rPr lang="en-US" smtClean="0"/>
              <a:t>2/15/2022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7196B-A266-4638-B278-16F9DCE24960}"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230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FC2E1D-3995-422D-B3F1-FC03BADFE2B8}" type="datetime1">
              <a:rPr lang="en-US" smtClean="0"/>
              <a:t>2/15/2022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29134910"/>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C2E1D-3995-422D-B3F1-FC03BADFE2B8}" type="datetime1">
              <a:rPr lang="en-US" smtClean="0"/>
              <a:t>2/15/2022</a:t>
            </a:fld>
            <a:endParaRPr lang="en-US"/>
          </a:p>
        </p:txBody>
      </p:sp>
      <p:sp>
        <p:nvSpPr>
          <p:cNvPr id="8" name="Footer Placeholder 7"/>
          <p:cNvSpPr>
            <a:spLocks noGrp="1"/>
          </p:cNvSpPr>
          <p:nvPr>
            <p:ph type="ftr" sz="quarter" idx="11"/>
          </p:nvPr>
        </p:nvSpPr>
        <p:spPr/>
        <p:txBody>
          <a:bodyPr/>
          <a:lstStyle/>
          <a:p>
            <a:r>
              <a:rPr lang="en-US"/>
              <a:t>2021</a:t>
            </a:r>
          </a:p>
        </p:txBody>
      </p:sp>
      <p:sp>
        <p:nvSpPr>
          <p:cNvPr id="9" name="Slide Number Placeholder 8"/>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12091715"/>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496872-D785-45F3-BBC1-D8A54EE94271}" type="datetime1">
              <a:rPr lang="en-US" smtClean="0"/>
              <a:t>2/15/2022</a:t>
            </a:fld>
            <a:endParaRPr lang="en-US"/>
          </a:p>
        </p:txBody>
      </p:sp>
      <p:sp>
        <p:nvSpPr>
          <p:cNvPr id="4" name="Footer Placeholder 3"/>
          <p:cNvSpPr>
            <a:spLocks noGrp="1"/>
          </p:cNvSpPr>
          <p:nvPr>
            <p:ph type="ftr" sz="quarter" idx="11"/>
          </p:nvPr>
        </p:nvSpPr>
        <p:spPr/>
        <p:txBody>
          <a:bodyPr/>
          <a:lstStyle/>
          <a:p>
            <a:r>
              <a:rPr lang="en-US"/>
              <a:t>2021</a:t>
            </a:r>
          </a:p>
        </p:txBody>
      </p:sp>
      <p:sp>
        <p:nvSpPr>
          <p:cNvPr id="5" name="Slide Number Placeholder 4"/>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847462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87BD4-C313-4B75-B18A-C2A10BA4EACC}" type="datetime1">
              <a:rPr lang="en-US" smtClean="0"/>
              <a:t>2/15/2022</a:t>
            </a:fld>
            <a:endParaRPr lang="en-US"/>
          </a:p>
        </p:txBody>
      </p:sp>
      <p:sp>
        <p:nvSpPr>
          <p:cNvPr id="3" name="Footer Placeholder 2"/>
          <p:cNvSpPr>
            <a:spLocks noGrp="1"/>
          </p:cNvSpPr>
          <p:nvPr>
            <p:ph type="ftr" sz="quarter" idx="11"/>
          </p:nvPr>
        </p:nvSpPr>
        <p:spPr/>
        <p:txBody>
          <a:bodyPr/>
          <a:lstStyle/>
          <a:p>
            <a:r>
              <a:rPr lang="en-US"/>
              <a:t>2021</a:t>
            </a:r>
          </a:p>
        </p:txBody>
      </p:sp>
      <p:sp>
        <p:nvSpPr>
          <p:cNvPr id="4" name="Slide Number Placeholder 3"/>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0517795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2E1D-3995-422D-B3F1-FC03BADFE2B8}" type="datetime1">
              <a:rPr lang="en-US" smtClean="0"/>
              <a:t>2/15/2022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21148594"/>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A8751-292B-49FF-B846-E0BB5477E474}" type="datetime1">
              <a:rPr lang="en-US" smtClean="0"/>
              <a:t>2/15/2022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177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644767616"/>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24890"/>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9242-D5F4-4E6B-8ADD-5B833DE983B1}" type="datetime1">
              <a:rPr lang="en-US" smtClean="0"/>
              <a:t>2/15/2022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8215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3.jpe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6.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7.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theme" Target="../theme/theme8.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81F9C534-52AA-43D8-BC51-D04AC0AED254}" type="datetime1">
              <a:rPr lang="en-US" smtClean="0"/>
              <a:t>2/15/2022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FDE15F-C06B-4BC5-AB8C-2EEDA381FC79}" type="datetime1">
              <a:rPr lang="en-US" smtClean="0"/>
              <a:t>2/15/2022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5256722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Calibri"/>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1AADE-98A5-0A4D-B6A5-406504F72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FD91E-BF24-E745-B98C-ACFC82932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9566E-9113-9E41-AE40-EE625AB32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FF2B4B8-A5A8-7949-97A9-A53259D8B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9DA124-7D37-0C41-AB4D-FDAFEC31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8991D-4BBB-4EC8-BFAE-22E8EB6417DD}" type="slidenum">
              <a:rPr lang="en-US" smtClean="0"/>
              <a:t>‹#›</a:t>
            </a:fld>
            <a:endParaRPr lang="en-US" dirty="0"/>
          </a:p>
        </p:txBody>
      </p:sp>
    </p:spTree>
    <p:extLst>
      <p:ext uri="{BB962C8B-B14F-4D97-AF65-F5344CB8AC3E}">
        <p14:creationId xmlns:p14="http://schemas.microsoft.com/office/powerpoint/2010/main" val="25630151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 id="21474838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9B4C6B26-EC6B-4ECC-9C6E-C600AEB783EB}"/>
              </a:ext>
            </a:extLst>
          </p:cNvPr>
          <p:cNvGrpSpPr>
            <a:grpSpLocks/>
          </p:cNvGrpSpPr>
          <p:nvPr/>
        </p:nvGrpSpPr>
        <p:grpSpPr bwMode="auto">
          <a:xfrm>
            <a:off x="1" y="0"/>
            <a:ext cx="2842684" cy="6858000"/>
            <a:chOff x="0" y="0"/>
            <a:chExt cx="2132013" cy="6858001"/>
          </a:xfrm>
        </p:grpSpPr>
        <p:sp>
          <p:nvSpPr>
            <p:cNvPr id="1032" name="Freeform 6">
              <a:extLst>
                <a:ext uri="{FF2B5EF4-FFF2-40B4-BE49-F238E27FC236}">
                  <a16:creationId xmlns:a16="http://schemas.microsoft.com/office/drawing/2014/main" id="{40AC8D6E-4C51-49DE-BC78-98E8CC9E35C0}"/>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7">
              <a:extLst>
                <a:ext uri="{FF2B5EF4-FFF2-40B4-BE49-F238E27FC236}">
                  <a16:creationId xmlns:a16="http://schemas.microsoft.com/office/drawing/2014/main" id="{79854A9E-10E5-4569-9EE7-3EA31ABF866D}"/>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3E4C04C1-C9DC-4AF3-B38A-8B8D6B56A008}"/>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68225041-906E-4BBD-9E6D-689448B37467}"/>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8AC41CC5-4B0B-45AE-9B06-00FD21C141EB}"/>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C4E974EF-A8A6-480F-8675-1A950F8E0957}"/>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8F8B93BA-0FFF-495D-813F-B283D142990E}"/>
              </a:ext>
            </a:extLst>
          </p:cNvPr>
          <p:cNvSpPr>
            <a:spLocks noGrp="1" noChangeArrowheads="1"/>
          </p:cNvSpPr>
          <p:nvPr>
            <p:ph type="title"/>
          </p:nvPr>
        </p:nvSpPr>
        <p:spPr bwMode="auto">
          <a:xfrm>
            <a:off x="1310218" y="457200"/>
            <a:ext cx="102721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F9B6744-8CA1-45A3-AA87-E2C01B27C6B5}"/>
              </a:ext>
            </a:extLst>
          </p:cNvPr>
          <p:cNvSpPr>
            <a:spLocks noGrp="1" noChangeArrowheads="1"/>
          </p:cNvSpPr>
          <p:nvPr>
            <p:ph type="body" idx="1"/>
          </p:nvPr>
        </p:nvSpPr>
        <p:spPr bwMode="auto">
          <a:xfrm>
            <a:off x="1310218" y="2667001"/>
            <a:ext cx="1027218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CCA8DB-D77D-4178-AB4C-D162BC7A6EDA}"/>
              </a:ext>
            </a:extLst>
          </p:cNvPr>
          <p:cNvSpPr>
            <a:spLocks noGrp="1"/>
          </p:cNvSpPr>
          <p:nvPr>
            <p:ph type="dt" sz="half" idx="2"/>
          </p:nvPr>
        </p:nvSpPr>
        <p:spPr>
          <a:xfrm>
            <a:off x="9810751" y="6116639"/>
            <a:ext cx="1145116" cy="365125"/>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E2C6B5B7-ADEF-443D-8536-6E757DB5B469}"/>
              </a:ext>
            </a:extLst>
          </p:cNvPr>
          <p:cNvSpPr>
            <a:spLocks noGrp="1"/>
          </p:cNvSpPr>
          <p:nvPr>
            <p:ph type="ftr" sz="quarter" idx="3"/>
          </p:nvPr>
        </p:nvSpPr>
        <p:spPr>
          <a:xfrm>
            <a:off x="2650067" y="6116639"/>
            <a:ext cx="7084484" cy="365125"/>
          </a:xfrm>
          <a:prstGeom prst="rect">
            <a:avLst/>
          </a:prstGeom>
        </p:spPr>
        <p:txBody>
          <a:bodyPr vert="horz" lIns="91440" tIns="45720" rIns="91440" bIns="45720" rtlCol="0" anchor="ctr"/>
          <a:lstStyle>
            <a:lvl1pPr algn="l" eaLnBrk="1" hangingPunct="1">
              <a:defRPr sz="1000" b="0" i="0">
                <a:solidFill>
                  <a:schemeClr val="tx1"/>
                </a:solidFill>
                <a:effectLst/>
                <a:latin typeface="+mn-lt"/>
              </a:defRPr>
            </a:lvl1pPr>
          </a:lstStyle>
          <a:p>
            <a:pPr>
              <a:defRPr/>
            </a:pPr>
            <a:r>
              <a:rPr lang="en-US"/>
              <a:t>2020</a:t>
            </a:r>
          </a:p>
        </p:txBody>
      </p:sp>
      <p:sp>
        <p:nvSpPr>
          <p:cNvPr id="6" name="Slide Number Placeholder 5">
            <a:extLst>
              <a:ext uri="{FF2B5EF4-FFF2-40B4-BE49-F238E27FC236}">
                <a16:creationId xmlns:a16="http://schemas.microsoft.com/office/drawing/2014/main" id="{04E475FC-DE48-4ECD-900C-984DE45C04E5}"/>
              </a:ext>
            </a:extLst>
          </p:cNvPr>
          <p:cNvSpPr>
            <a:spLocks noGrp="1"/>
          </p:cNvSpPr>
          <p:nvPr>
            <p:ph type="sldNum" sz="quarter" idx="4"/>
          </p:nvPr>
        </p:nvSpPr>
        <p:spPr>
          <a:xfrm>
            <a:off x="11032067" y="6116639"/>
            <a:ext cx="550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Corbel" panose="020B0503020204020204" pitchFamily="34" charset="0"/>
              </a:defRPr>
            </a:lvl1pPr>
          </a:lstStyle>
          <a:p>
            <a:pPr>
              <a:defRPr/>
            </a:pPr>
            <a:fld id="{D60C022B-A3BB-4C54-9EB3-8C359FE4970D}" type="slidenum">
              <a:rPr lang="en-US" altLang="en-US"/>
              <a:pPr>
                <a:defRPr/>
              </a:pPr>
              <a:t>‹#›</a:t>
            </a:fld>
            <a:endParaRPr lang="en-US" altLang="en-US" sz="1400"/>
          </a:p>
        </p:txBody>
      </p:sp>
    </p:spTree>
    <p:extLst>
      <p:ext uri="{BB962C8B-B14F-4D97-AF65-F5344CB8AC3E}">
        <p14:creationId xmlns:p14="http://schemas.microsoft.com/office/powerpoint/2010/main" val="25027905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Lst>
  <p:transition>
    <p:plus/>
  </p:transition>
  <p:hf hdr="0" ftr="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090660F4-1DC2-45C6-902E-58E5C227C007}"/>
              </a:ext>
            </a:extLst>
          </p:cNvPr>
          <p:cNvSpPr>
            <a:spLocks noGrp="1" noChangeArrowheads="1"/>
          </p:cNvSpPr>
          <p:nvPr>
            <p:ph type="title"/>
          </p:nvPr>
        </p:nvSpPr>
        <p:spPr bwMode="auto">
          <a:xfrm>
            <a:off x="1625600" y="152400"/>
            <a:ext cx="985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a:extLst>
              <a:ext uri="{FF2B5EF4-FFF2-40B4-BE49-F238E27FC236}">
                <a16:creationId xmlns:a16="http://schemas.microsoft.com/office/drawing/2014/main" id="{69CDD42A-D3AD-4C4D-B8C1-651805C93FA3}"/>
              </a:ext>
            </a:extLst>
          </p:cNvPr>
          <p:cNvSpPr>
            <a:spLocks noGrp="1" noChangeArrowheads="1"/>
          </p:cNvSpPr>
          <p:nvPr>
            <p:ph type="body" idx="1"/>
          </p:nvPr>
        </p:nvSpPr>
        <p:spPr bwMode="auto">
          <a:xfrm>
            <a:off x="1625600" y="1676400"/>
            <a:ext cx="985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a:extLst>
              <a:ext uri="{FF2B5EF4-FFF2-40B4-BE49-F238E27FC236}">
                <a16:creationId xmlns:a16="http://schemas.microsoft.com/office/drawing/2014/main" id="{53E81705-3917-4F3D-A715-418A986807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cs typeface="+mn-cs"/>
              </a:defRPr>
            </a:lvl1pPr>
          </a:lstStyle>
          <a:p>
            <a:pPr>
              <a:defRPr/>
            </a:pPr>
            <a:endParaRPr lang="en-US"/>
          </a:p>
        </p:txBody>
      </p:sp>
      <p:sp>
        <p:nvSpPr>
          <p:cNvPr id="277512" name="Rectangle 8">
            <a:extLst>
              <a:ext uri="{FF2B5EF4-FFF2-40B4-BE49-F238E27FC236}">
                <a16:creationId xmlns:a16="http://schemas.microsoft.com/office/drawing/2014/main" id="{EBB904FD-F613-4CF5-B756-F4EE59D0EAF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r>
              <a:rPr lang="en-US"/>
              <a:t>Education 2022</a:t>
            </a:r>
          </a:p>
        </p:txBody>
      </p:sp>
      <p:sp>
        <p:nvSpPr>
          <p:cNvPr id="277513" name="Rectangle 9">
            <a:extLst>
              <a:ext uri="{FF2B5EF4-FFF2-40B4-BE49-F238E27FC236}">
                <a16:creationId xmlns:a16="http://schemas.microsoft.com/office/drawing/2014/main" id="{3E52B261-5596-4C8F-B9C4-16F2F4DCC44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FB36DAE-48DC-48D6-A1DE-5006AAE0F6A5}" type="slidenum">
              <a:rPr lang="en-US" altLang="en-US"/>
              <a:pPr>
                <a:defRPr/>
              </a:pPr>
              <a:t>‹#›</a:t>
            </a:fld>
            <a:endParaRPr lang="en-US" altLang="en-US" dirty="0"/>
          </a:p>
        </p:txBody>
      </p:sp>
    </p:spTree>
    <p:extLst>
      <p:ext uri="{BB962C8B-B14F-4D97-AF65-F5344CB8AC3E}">
        <p14:creationId xmlns:p14="http://schemas.microsoft.com/office/powerpoint/2010/main" val="133603263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43">
            <a:extLst>
              <a:ext uri="{FF2B5EF4-FFF2-40B4-BE49-F238E27FC236}">
                <a16:creationId xmlns:a16="http://schemas.microsoft.com/office/drawing/2014/main" id="{65C7387B-280C-4056-AC15-069834C89B7E}"/>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4A3ACD1-9080-4E31-B9EE-58014E4FC0A2}"/>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3BE79DA-1972-4D2E-931D-F08DB1849443}"/>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19F0B1E-278D-4A9E-BDB1-88E95E4E8737}"/>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60703C80-7EA2-4BDC-982A-93051B02A4E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6ACD414-0FCB-4ABA-A2C2-89C261E6D56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CB1A12B-3C3C-4512-8CE4-B7D26FD9392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C3BAFBA-D37C-45F8-B1BE-711B9A6E3D5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BF592B21-7DBE-49BD-BF8E-26FE2BCD8B06}"/>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00F14D0-4EEB-46FE-BAAC-263868759278}"/>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F1DA0A-E5F8-49D6-83C1-F04A50CC12B6}"/>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a:extLst>
              <a:ext uri="{FF2B5EF4-FFF2-40B4-BE49-F238E27FC236}">
                <a16:creationId xmlns:a16="http://schemas.microsoft.com/office/drawing/2014/main" id="{82A9DF13-3961-4632-9039-BFF05CB298FA}"/>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269D78E6-B2AE-41EF-BD37-1C12BF9BEDDA}"/>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30D5D5-DF47-491A-AC6C-B833763E82A6}"/>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750C5AFD-B4C0-4C89-B25B-7AE1945BC9A7}" type="datetime1">
              <a:rPr lang="en-US" smtClean="0"/>
              <a:t>2/15/2022</a:t>
            </a:fld>
            <a:endParaRPr lang="en-US" dirty="0"/>
          </a:p>
        </p:txBody>
      </p:sp>
      <p:sp>
        <p:nvSpPr>
          <p:cNvPr id="5" name="Footer Placeholder 4">
            <a:extLst>
              <a:ext uri="{FF2B5EF4-FFF2-40B4-BE49-F238E27FC236}">
                <a16:creationId xmlns:a16="http://schemas.microsoft.com/office/drawing/2014/main" id="{7AC9E01F-81EE-4B17-8F3E-CEF23B05E599}"/>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2021</a:t>
            </a:r>
          </a:p>
        </p:txBody>
      </p:sp>
      <p:sp>
        <p:nvSpPr>
          <p:cNvPr id="6" name="Slide Number Placeholder 5">
            <a:extLst>
              <a:ext uri="{FF2B5EF4-FFF2-40B4-BE49-F238E27FC236}">
                <a16:creationId xmlns:a16="http://schemas.microsoft.com/office/drawing/2014/main" id="{66FEBB3C-185A-418B-808D-6506FD14ECF1}"/>
              </a:ext>
            </a:extLst>
          </p:cNvPr>
          <p:cNvSpPr>
            <a:spLocks noGrp="1"/>
          </p:cNvSpPr>
          <p:nvPr>
            <p:ph type="sldNum" sz="quarter" idx="4"/>
          </p:nvPr>
        </p:nvSpPr>
        <p:spPr>
          <a:xfrm>
            <a:off x="8591551" y="6042026"/>
            <a:ext cx="681567" cy="365125"/>
          </a:xfrm>
          <a:prstGeom prst="rect">
            <a:avLst/>
          </a:prstGeom>
        </p:spPr>
        <p:txBody>
          <a:bodyPr vert="horz" lIns="91440" tIns="45720" rIns="91440" bIns="45720" rtlCol="0" anchor="ctr"/>
          <a:lstStyle>
            <a:lvl1pPr algn="r">
              <a:defRPr sz="675">
                <a:solidFill>
                  <a:schemeClr val="accent1"/>
                </a:solidFill>
              </a:defRPr>
            </a:lvl1pPr>
          </a:lstStyle>
          <a:p>
            <a:pPr>
              <a:defRPr/>
            </a:pPr>
            <a:fld id="{F55FFD07-02CB-4F66-AB2E-E20A377947B5}" type="slidenum">
              <a:rPr lang="en-US" altLang="en-US"/>
              <a:pPr>
                <a:defRPr/>
              </a:pPr>
              <a:t>‹#›</a:t>
            </a:fld>
            <a:endParaRPr lang="en-US" altLang="en-US" dirty="0"/>
          </a:p>
        </p:txBody>
      </p:sp>
    </p:spTree>
    <p:extLst>
      <p:ext uri="{BB962C8B-B14F-4D97-AF65-F5344CB8AC3E}">
        <p14:creationId xmlns:p14="http://schemas.microsoft.com/office/powerpoint/2010/main" val="271626514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Lst>
  <p:hf hd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E28991D-4BBB-4EC8-BFAE-22E8EB6417DD}"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1537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A3B0C0-3B78-415B-8015-6C1183C933B7}" type="datetime1">
              <a:rPr lang="en-US" smtClean="0"/>
              <a:t>2/15/2022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2021</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989DFB8-813E-4D8D-8E48-7B4EAE3A65BE}" type="slidenum">
              <a:rPr lang="en-US" altLang="en-US" smtClean="0"/>
              <a:pPr>
                <a:defRPr/>
              </a:pPr>
              <a:t>‹#›</a:t>
            </a:fld>
            <a:endParaRPr lang="en-US" altLang="en-US"/>
          </a:p>
        </p:txBody>
      </p:sp>
    </p:spTree>
    <p:extLst>
      <p:ext uri="{BB962C8B-B14F-4D97-AF65-F5344CB8AC3E}">
        <p14:creationId xmlns:p14="http://schemas.microsoft.com/office/powerpoint/2010/main" val="414298863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8" Type="http://schemas.openxmlformats.org/officeDocument/2006/relationships/hyperlink" Target="mailto:Rosfoora@cms.hhs.gov" TargetMode="External"/><Relationship Id="rId3" Type="http://schemas.openxmlformats.org/officeDocument/2006/relationships/hyperlink" Target="mailto:Rophiora@cms.hhs.gov" TargetMode="External"/><Relationship Id="rId7" Type="http://schemas.openxmlformats.org/officeDocument/2006/relationships/hyperlink" Target="mailto:Rokcmora@cms.hhs.gov" TargetMode="External"/><Relationship Id="rId2" Type="http://schemas.openxmlformats.org/officeDocument/2006/relationships/hyperlink" Target="mailto:ronycora@cms.hhs.gov" TargetMode="External"/><Relationship Id="rId1" Type="http://schemas.openxmlformats.org/officeDocument/2006/relationships/slideLayout" Target="../slideLayouts/slideLayout29.xml"/><Relationship Id="rId6" Type="http://schemas.openxmlformats.org/officeDocument/2006/relationships/hyperlink" Target="mailto:Rodalora@cms.hhs.gov" TargetMode="External"/><Relationship Id="rId11" Type="http://schemas.openxmlformats.org/officeDocument/2006/relationships/image" Target="../media/image32.svg"/><Relationship Id="rId5" Type="http://schemas.openxmlformats.org/officeDocument/2006/relationships/hyperlink" Target="mailto:Rochiora@cms.hhs.gov" TargetMode="External"/><Relationship Id="rId10" Type="http://schemas.openxmlformats.org/officeDocument/2006/relationships/image" Target="../media/image31.png"/><Relationship Id="rId4" Type="http://schemas.openxmlformats.org/officeDocument/2006/relationships/hyperlink" Target="mailto:Roatlora@cms.hhs.gov" TargetMode="External"/><Relationship Id="rId9" Type="http://schemas.openxmlformats.org/officeDocument/2006/relationships/hyperlink" Target="mailto:Rosea_ora2@cms.hhs.gov"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daylee1@mindspring.com" TargetMode="External"/><Relationship Id="rId7" Type="http://schemas.openxmlformats.org/officeDocument/2006/relationships/image" Target="../media/image48.svg"/><Relationship Id="rId2" Type="http://schemas.openxmlformats.org/officeDocument/2006/relationships/image" Target="../media/image45.jpeg"/><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hyperlink" Target="http://arsystemsdayegusquiza.com/" TargetMode="External"/><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6000" dirty="0"/>
              <a:t>Top Payer Audit (&amp; Denial) Challenges &amp; Strategies for Success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947913"/>
          </a:xfrm>
        </p:spPr>
        <p:txBody>
          <a:bodyPr>
            <a:normAutofit fontScale="55000" lnSpcReduction="20000"/>
          </a:bodyPr>
          <a:lstStyle/>
          <a:p>
            <a:pPr marL="0" marR="0">
              <a:spcBef>
                <a:spcPts val="0"/>
              </a:spcBef>
              <a:spcAft>
                <a:spcPts val="0"/>
              </a:spcAft>
            </a:pPr>
            <a:r>
              <a:rPr lang="en-US" sz="3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Day’s</a:t>
            </a:r>
            <a:r>
              <a:rPr lang="en-US" sz="3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Revenue Cycle Motto:</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My patient did not ask to get sick. My patient did not ask to have their bill be so high. My patient did not ask for their insurance to pay so little or deny their claim. My patient did not ask to have their life disrupted by this unexpected illness. How can I help? You are scared and sick. </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Let me be the Patient Financial Navigator!</a:t>
            </a:r>
          </a:p>
          <a:p>
            <a:pPr marL="0" marR="0">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B5AD71F-71A2-4F12-951C-124AE71F6F3E}"/>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D784C0-4235-BE46-9F2D-4B9CB4E974B4}"/>
              </a:ext>
            </a:extLst>
          </p:cNvPr>
          <p:cNvSpPr/>
          <p:nvPr/>
        </p:nvSpPr>
        <p:spPr>
          <a:xfrm>
            <a:off x="6230015" y="2088251"/>
            <a:ext cx="5123785" cy="4454905"/>
          </a:xfrm>
          <a:prstGeom prst="rect">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898" name="Title 1">
            <a:extLst>
              <a:ext uri="{FF2B5EF4-FFF2-40B4-BE49-F238E27FC236}">
                <a16:creationId xmlns:a16="http://schemas.microsoft.com/office/drawing/2014/main" id="{71A5DEF8-6941-498F-B02E-FFEC0FDBD965}"/>
              </a:ext>
            </a:extLst>
          </p:cNvPr>
          <p:cNvSpPr>
            <a:spLocks noGrp="1"/>
          </p:cNvSpPr>
          <p:nvPr>
            <p:ph type="title"/>
          </p:nvPr>
        </p:nvSpPr>
        <p:spPr>
          <a:xfrm>
            <a:off x="-10759" y="136525"/>
            <a:ext cx="12046240" cy="1325563"/>
          </a:xfrm>
          <a:solidFill>
            <a:srgbClr val="002060"/>
          </a:solidFill>
        </p:spPr>
        <p:txBody>
          <a:bodyPr>
            <a:normAutofit/>
          </a:bodyPr>
          <a:lstStyle/>
          <a:p>
            <a:pPr>
              <a:defRPr/>
            </a:pPr>
            <a:r>
              <a:rPr lang="en-US" altLang="en-US" sz="3600" b="1" dirty="0">
                <a:solidFill>
                  <a:schemeClr val="bg1"/>
                </a:solidFill>
              </a:rPr>
              <a:t> Financial Impacts of Change- Traditional Medicare – TKA </a:t>
            </a:r>
            <a:r>
              <a:rPr lang="en-US" altLang="en-US" dirty="0">
                <a:solidFill>
                  <a:schemeClr val="bg1"/>
                </a:solidFill>
              </a:rPr>
              <a:t>   </a:t>
            </a:r>
            <a:br>
              <a:rPr lang="en-US" altLang="en-US" dirty="0">
                <a:solidFill>
                  <a:schemeClr val="bg1"/>
                </a:solidFill>
              </a:rPr>
            </a:br>
            <a:r>
              <a:rPr lang="en-US" altLang="en-US" sz="1800" dirty="0">
                <a:solidFill>
                  <a:schemeClr val="bg1"/>
                </a:solidFill>
              </a:rPr>
              <a:t>*Critical Access Hospitals are paid differently*</a:t>
            </a:r>
            <a:endParaRPr lang="en-US" altLang="en-US" sz="2000" dirty="0">
              <a:solidFill>
                <a:schemeClr val="bg1"/>
              </a:solidFill>
            </a:endParaRPr>
          </a:p>
        </p:txBody>
      </p:sp>
      <p:sp>
        <p:nvSpPr>
          <p:cNvPr id="3" name="Content Placeholder 2">
            <a:extLst>
              <a:ext uri="{FF2B5EF4-FFF2-40B4-BE49-F238E27FC236}">
                <a16:creationId xmlns:a16="http://schemas.microsoft.com/office/drawing/2014/main" id="{863FDC35-AC76-49F1-9389-EF2D2CF84CAA}"/>
              </a:ext>
            </a:extLst>
          </p:cNvPr>
          <p:cNvSpPr>
            <a:spLocks noGrp="1"/>
          </p:cNvSpPr>
          <p:nvPr>
            <p:ph sz="half" idx="1"/>
          </p:nvPr>
        </p:nvSpPr>
        <p:spPr>
          <a:xfrm>
            <a:off x="768957" y="2162448"/>
            <a:ext cx="5123785" cy="4380708"/>
          </a:xfrm>
        </p:spPr>
        <p:txBody>
          <a:bodyPr>
            <a:noAutofit/>
          </a:bodyPr>
          <a:lstStyle/>
          <a:p>
            <a:pPr marL="0" indent="0">
              <a:lnSpc>
                <a:spcPct val="110000"/>
              </a:lnSpc>
              <a:spcBef>
                <a:spcPts val="0"/>
              </a:spcBef>
              <a:buNone/>
              <a:defRPr/>
            </a:pPr>
            <a:r>
              <a:rPr lang="en-US" sz="2000" b="1" dirty="0" err="1"/>
              <a:t>Inpt</a:t>
            </a:r>
            <a:r>
              <a:rPr lang="en-US" sz="2000" b="1" dirty="0"/>
              <a:t> DRG:  470</a:t>
            </a:r>
          </a:p>
          <a:p>
            <a:pPr marL="0" indent="0">
              <a:lnSpc>
                <a:spcPct val="110000"/>
              </a:lnSpc>
              <a:spcBef>
                <a:spcPts val="0"/>
              </a:spcBef>
              <a:buNone/>
              <a:defRPr/>
            </a:pPr>
            <a:r>
              <a:rPr lang="en-US" sz="2000" dirty="0"/>
              <a:t>	Avg:  $10,630  (JJ-GA, AL, TN/34,777 cases J to J 2017)</a:t>
            </a:r>
          </a:p>
          <a:p>
            <a:pPr marL="0" indent="0">
              <a:lnSpc>
                <a:spcPct val="110000"/>
              </a:lnSpc>
              <a:spcBef>
                <a:spcPts val="0"/>
              </a:spcBef>
              <a:buNone/>
              <a:defRPr/>
            </a:pPr>
            <a:r>
              <a:rPr lang="en-US" sz="2000" dirty="0"/>
              <a:t>	Avg:  $12,010</a:t>
            </a:r>
          </a:p>
          <a:p>
            <a:pPr marL="457200" lvl="1" indent="0">
              <a:lnSpc>
                <a:spcPct val="110000"/>
              </a:lnSpc>
              <a:spcBef>
                <a:spcPts val="0"/>
              </a:spcBef>
              <a:buNone/>
              <a:defRPr/>
            </a:pPr>
            <a:r>
              <a:rPr lang="en-US" sz="2000" i="1" dirty="0"/>
              <a:t>DRG is wage adjusted + teaching +++  upward of </a:t>
            </a:r>
            <a:r>
              <a:rPr lang="en-US" sz="2000" i="1"/>
              <a:t>$15,000-</a:t>
            </a:r>
            <a:r>
              <a:rPr lang="en-US" sz="2000" i="1" dirty="0"/>
              <a:t>$30,000</a:t>
            </a:r>
          </a:p>
          <a:p>
            <a:pPr marL="0" indent="0">
              <a:lnSpc>
                <a:spcPct val="110000"/>
              </a:lnSpc>
              <a:spcBef>
                <a:spcPts val="0"/>
              </a:spcBef>
              <a:buNone/>
              <a:defRPr/>
            </a:pPr>
            <a:endParaRPr lang="en-US" sz="2000" dirty="0"/>
          </a:p>
          <a:p>
            <a:pPr marL="0" indent="0">
              <a:lnSpc>
                <a:spcPct val="110000"/>
              </a:lnSpc>
              <a:spcBef>
                <a:spcPts val="0"/>
              </a:spcBef>
              <a:buNone/>
              <a:defRPr/>
            </a:pPr>
            <a:r>
              <a:rPr lang="en-US" sz="2000" b="1" dirty="0"/>
              <a:t>APC Payment for CPT 27447/APC 5115</a:t>
            </a:r>
          </a:p>
          <a:p>
            <a:pPr marL="0" indent="0">
              <a:lnSpc>
                <a:spcPct val="110000"/>
              </a:lnSpc>
              <a:spcBef>
                <a:spcPts val="0"/>
              </a:spcBef>
              <a:buNone/>
              <a:defRPr/>
            </a:pPr>
            <a:r>
              <a:rPr lang="en-US" sz="2000" dirty="0"/>
              <a:t>    Avg: $10,122  *</a:t>
            </a:r>
          </a:p>
          <a:p>
            <a:pPr marL="457200" lvl="1" indent="0">
              <a:lnSpc>
                <a:spcPct val="110000"/>
              </a:lnSpc>
              <a:spcBef>
                <a:spcPts val="0"/>
              </a:spcBef>
              <a:buNone/>
              <a:defRPr/>
            </a:pPr>
            <a:r>
              <a:rPr lang="en-US" sz="2000" i="1" dirty="0"/>
              <a:t>APC is wage adjusted: </a:t>
            </a:r>
          </a:p>
          <a:p>
            <a:pPr marL="457200" lvl="1" indent="0">
              <a:lnSpc>
                <a:spcPct val="110000"/>
              </a:lnSpc>
              <a:spcBef>
                <a:spcPts val="0"/>
              </a:spcBef>
              <a:buNone/>
              <a:defRPr/>
            </a:pPr>
            <a:r>
              <a:rPr lang="en-US" sz="2000" i="1" dirty="0"/>
              <a:t>Higher = higher payment; </a:t>
            </a:r>
          </a:p>
          <a:p>
            <a:pPr marL="457200" lvl="1" indent="0">
              <a:lnSpc>
                <a:spcPct val="110000"/>
              </a:lnSpc>
              <a:spcBef>
                <a:spcPts val="0"/>
              </a:spcBef>
              <a:buNone/>
              <a:defRPr/>
            </a:pPr>
            <a:r>
              <a:rPr lang="en-US" sz="2000" i="1" dirty="0"/>
              <a:t>less than “1” wage factor = lower than base payment</a:t>
            </a:r>
          </a:p>
        </p:txBody>
      </p:sp>
      <p:sp>
        <p:nvSpPr>
          <p:cNvPr id="80900" name="Content Placeholder 3">
            <a:extLst>
              <a:ext uri="{FF2B5EF4-FFF2-40B4-BE49-F238E27FC236}">
                <a16:creationId xmlns:a16="http://schemas.microsoft.com/office/drawing/2014/main" id="{815DB9FA-1B98-4831-AA9D-596B16694C2C}"/>
              </a:ext>
            </a:extLst>
          </p:cNvPr>
          <p:cNvSpPr>
            <a:spLocks noGrp="1"/>
          </p:cNvSpPr>
          <p:nvPr>
            <p:ph sz="half" idx="2"/>
          </p:nvPr>
        </p:nvSpPr>
        <p:spPr>
          <a:xfrm>
            <a:off x="6230015" y="2222572"/>
            <a:ext cx="5123785" cy="4260459"/>
          </a:xfrm>
        </p:spPr>
        <p:txBody>
          <a:bodyPr>
            <a:normAutofit/>
          </a:bodyPr>
          <a:lstStyle/>
          <a:p>
            <a:pPr marL="0" indent="0">
              <a:lnSpc>
                <a:spcPct val="110000"/>
              </a:lnSpc>
              <a:spcBef>
                <a:spcPts val="0"/>
              </a:spcBef>
              <a:buNone/>
              <a:defRPr/>
            </a:pPr>
            <a:r>
              <a:rPr lang="en-US" altLang="en-US" sz="2000" b="1" dirty="0" err="1"/>
              <a:t>Inpt</a:t>
            </a:r>
            <a:r>
              <a:rPr lang="en-US" altLang="en-US" sz="2000" b="1" dirty="0"/>
              <a:t> every 60 –day deductible:  </a:t>
            </a:r>
          </a:p>
          <a:p>
            <a:pPr marL="0" indent="0">
              <a:lnSpc>
                <a:spcPct val="110000"/>
              </a:lnSpc>
              <a:spcBef>
                <a:spcPts val="0"/>
              </a:spcBef>
              <a:buNone/>
              <a:defRPr/>
            </a:pPr>
            <a:r>
              <a:rPr lang="en-US" altLang="en-US" sz="2000" dirty="0"/>
              <a:t>$1408/2020    $1484/2021</a:t>
            </a:r>
          </a:p>
          <a:p>
            <a:pPr marL="0" indent="0">
              <a:lnSpc>
                <a:spcPct val="110000"/>
              </a:lnSpc>
              <a:spcBef>
                <a:spcPts val="0"/>
              </a:spcBef>
              <a:buNone/>
              <a:defRPr/>
            </a:pPr>
            <a:endParaRPr lang="en-US" altLang="en-US" sz="2000" dirty="0"/>
          </a:p>
          <a:p>
            <a:pPr marL="0" indent="0">
              <a:lnSpc>
                <a:spcPct val="110000"/>
              </a:lnSpc>
              <a:spcBef>
                <a:spcPts val="0"/>
              </a:spcBef>
              <a:buNone/>
              <a:defRPr/>
            </a:pPr>
            <a:r>
              <a:rPr lang="en-US" altLang="en-US" sz="2000" b="1" dirty="0"/>
              <a:t>APC frozen amt per CPT</a:t>
            </a:r>
            <a:r>
              <a:rPr lang="en-US" altLang="en-US" sz="2000" dirty="0"/>
              <a:t>:  </a:t>
            </a:r>
          </a:p>
          <a:p>
            <a:pPr marL="0" indent="0">
              <a:lnSpc>
                <a:spcPct val="110000"/>
              </a:lnSpc>
              <a:spcBef>
                <a:spcPts val="0"/>
              </a:spcBef>
              <a:buNone/>
              <a:defRPr/>
            </a:pPr>
            <a:r>
              <a:rPr lang="en-US" altLang="en-US" sz="2000" dirty="0"/>
              <a:t>$2024/20% of APC$  -but cannot exceed </a:t>
            </a:r>
            <a:r>
              <a:rPr lang="en-US" altLang="en-US" sz="2000" dirty="0" err="1"/>
              <a:t>inpt</a:t>
            </a:r>
            <a:r>
              <a:rPr lang="en-US" altLang="en-US" sz="2000" dirty="0"/>
              <a:t> deductible.  CMS pays the difference to the site. </a:t>
            </a:r>
          </a:p>
          <a:p>
            <a:pPr marL="0" indent="0">
              <a:lnSpc>
                <a:spcPct val="110000"/>
              </a:lnSpc>
              <a:spcBef>
                <a:spcPts val="0"/>
              </a:spcBef>
              <a:buNone/>
              <a:defRPr/>
            </a:pPr>
            <a:endParaRPr lang="en-US" altLang="en-US" sz="2000" dirty="0"/>
          </a:p>
          <a:p>
            <a:pPr marL="0" indent="0">
              <a:lnSpc>
                <a:spcPct val="110000"/>
              </a:lnSpc>
              <a:spcBef>
                <a:spcPts val="0"/>
              </a:spcBef>
              <a:buNone/>
              <a:defRPr/>
            </a:pPr>
            <a:r>
              <a:rPr lang="en-US" altLang="en-US" sz="2000" b="1" dirty="0"/>
              <a:t>Max amount due from pt:   </a:t>
            </a:r>
          </a:p>
          <a:p>
            <a:pPr marL="0" indent="0">
              <a:lnSpc>
                <a:spcPct val="110000"/>
              </a:lnSpc>
              <a:spcBef>
                <a:spcPts val="0"/>
              </a:spcBef>
              <a:buNone/>
              <a:defRPr/>
            </a:pPr>
            <a:r>
              <a:rPr lang="en-US" altLang="en-US" sz="2000" dirty="0" err="1"/>
              <a:t>Inpt</a:t>
            </a:r>
            <a:r>
              <a:rPr lang="en-US" altLang="en-US" sz="2000" dirty="0"/>
              <a:t> Deductible –whether inpt or </a:t>
            </a:r>
            <a:r>
              <a:rPr lang="en-US" altLang="en-US" sz="2000" dirty="0" err="1"/>
              <a:t>outpt</a:t>
            </a:r>
            <a:r>
              <a:rPr lang="en-US" altLang="en-US" sz="2000" dirty="0"/>
              <a:t>.</a:t>
            </a:r>
          </a:p>
          <a:p>
            <a:pPr marL="0" indent="0">
              <a:lnSpc>
                <a:spcPct val="110000"/>
              </a:lnSpc>
              <a:spcBef>
                <a:spcPts val="0"/>
              </a:spcBef>
              <a:buNone/>
              <a:defRPr/>
            </a:pPr>
            <a:endParaRPr lang="en-US" altLang="en-US" sz="2000" dirty="0">
              <a:solidFill>
                <a:srgbClr val="002060"/>
              </a:solidFill>
            </a:endParaRPr>
          </a:p>
          <a:p>
            <a:pPr marL="0" indent="0">
              <a:lnSpc>
                <a:spcPct val="110000"/>
              </a:lnSpc>
              <a:spcBef>
                <a:spcPts val="0"/>
              </a:spcBef>
              <a:buNone/>
              <a:defRPr/>
            </a:pPr>
            <a:r>
              <a:rPr lang="en-US" altLang="en-US" sz="2000" i="1" dirty="0"/>
              <a:t>PS: Physician is paid the same –inpt or </a:t>
            </a:r>
            <a:r>
              <a:rPr lang="en-US" altLang="en-US" sz="2000" i="1" dirty="0" err="1"/>
              <a:t>outpt</a:t>
            </a:r>
            <a:endParaRPr lang="en-US" altLang="en-US" sz="2000" i="1" dirty="0"/>
          </a:p>
        </p:txBody>
      </p:sp>
      <p:sp>
        <p:nvSpPr>
          <p:cNvPr id="84998" name="Slide Number Placeholder 5">
            <a:extLst>
              <a:ext uri="{FF2B5EF4-FFF2-40B4-BE49-F238E27FC236}">
                <a16:creationId xmlns:a16="http://schemas.microsoft.com/office/drawing/2014/main" id="{ADDE1EF0-EBF0-416D-9601-87E94FD5431E}"/>
              </a:ext>
            </a:extLst>
          </p:cNvPr>
          <p:cNvSpPr>
            <a:spLocks noGrp="1" noChangeArrowheads="1"/>
          </p:cNvSpPr>
          <p:nvPr>
            <p:ph type="sldNum" sz="quarter" idx="12"/>
          </p:nvPr>
        </p:nvSpPr>
        <p:spPr>
          <a:xfrm>
            <a:off x="9448800" y="6390656"/>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fld id="{80510335-19D5-401D-ADC6-D295115473D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t>10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5A490399-A543-F447-98DA-8E358C4FBD12}"/>
              </a:ext>
            </a:extLst>
          </p:cNvPr>
          <p:cNvSpPr/>
          <p:nvPr/>
        </p:nvSpPr>
        <p:spPr>
          <a:xfrm>
            <a:off x="768957" y="2097112"/>
            <a:ext cx="5123785" cy="4446043"/>
          </a:xfrm>
          <a:prstGeom prst="rect">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3B1CB3B-F57A-0040-AD87-2E5FEA838AE6}"/>
              </a:ext>
            </a:extLst>
          </p:cNvPr>
          <p:cNvSpPr/>
          <p:nvPr/>
        </p:nvSpPr>
        <p:spPr>
          <a:xfrm>
            <a:off x="768957" y="1596352"/>
            <a:ext cx="5123785" cy="505972"/>
          </a:xfrm>
          <a:prstGeom prst="rect">
            <a:avLst/>
          </a:prstGeom>
          <a:solidFill>
            <a:srgbClr val="00B050"/>
          </a:solidFill>
          <a:ln w="28575">
            <a:solidFill>
              <a:srgbClr val="002060"/>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Facility Payment</a:t>
            </a:r>
          </a:p>
        </p:txBody>
      </p:sp>
      <p:sp>
        <p:nvSpPr>
          <p:cNvPr id="9" name="Rectangle 8">
            <a:extLst>
              <a:ext uri="{FF2B5EF4-FFF2-40B4-BE49-F238E27FC236}">
                <a16:creationId xmlns:a16="http://schemas.microsoft.com/office/drawing/2014/main" id="{249FF7D7-1907-2645-851F-02E6548E9D0B}"/>
              </a:ext>
            </a:extLst>
          </p:cNvPr>
          <p:cNvSpPr/>
          <p:nvPr/>
        </p:nvSpPr>
        <p:spPr>
          <a:xfrm>
            <a:off x="6230015" y="1582279"/>
            <a:ext cx="5123785" cy="505972"/>
          </a:xfrm>
          <a:prstGeom prst="rect">
            <a:avLst/>
          </a:prstGeom>
          <a:solidFill>
            <a:srgbClr val="00B050"/>
          </a:solidFill>
          <a:ln w="28575">
            <a:solidFill>
              <a:srgbClr val="002060"/>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Patient Responsibility</a:t>
            </a:r>
          </a:p>
        </p:txBody>
      </p:sp>
    </p:spTree>
    <p:extLst>
      <p:ext uri="{BB962C8B-B14F-4D97-AF65-F5344CB8AC3E}">
        <p14:creationId xmlns:p14="http://schemas.microsoft.com/office/powerpoint/2010/main" val="411472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E035-2796-40CE-902A-3B4AF1E24C77}"/>
              </a:ext>
            </a:extLst>
          </p:cNvPr>
          <p:cNvSpPr>
            <a:spLocks noGrp="1"/>
          </p:cNvSpPr>
          <p:nvPr>
            <p:ph type="title"/>
          </p:nvPr>
        </p:nvSpPr>
        <p:spPr/>
        <p:txBody>
          <a:bodyPr/>
          <a:lstStyle/>
          <a:p>
            <a:pPr>
              <a:defRPr/>
            </a:pPr>
            <a:endParaRPr lang="en-US" dirty="0"/>
          </a:p>
        </p:txBody>
      </p:sp>
      <p:sp>
        <p:nvSpPr>
          <p:cNvPr id="3" name="Content Placeholder 2">
            <a:extLst>
              <a:ext uri="{FF2B5EF4-FFF2-40B4-BE49-F238E27FC236}">
                <a16:creationId xmlns:a16="http://schemas.microsoft.com/office/drawing/2014/main" id="{9B7A0B75-90E3-44BA-846B-ABBC44780236}"/>
              </a:ext>
            </a:extLst>
          </p:cNvPr>
          <p:cNvSpPr>
            <a:spLocks noGrp="1"/>
          </p:cNvSpPr>
          <p:nvPr>
            <p:ph idx="1"/>
          </p:nvPr>
        </p:nvSpPr>
        <p:spPr/>
        <p:txBody>
          <a:bodyPr/>
          <a:lstStyle/>
          <a:p>
            <a:pPr algn="ctr">
              <a:buFont typeface="Wingdings" panose="05000000000000000000" pitchFamily="2" charset="2"/>
              <a:buNone/>
              <a:defRPr/>
            </a:pPr>
            <a:r>
              <a:rPr lang="en-US" sz="4000" b="1" dirty="0"/>
              <a:t>Let’s Get Updated on Numerous </a:t>
            </a:r>
          </a:p>
          <a:p>
            <a:pPr algn="ctr">
              <a:buFont typeface="Wingdings" panose="05000000000000000000" pitchFamily="2" charset="2"/>
              <a:buNone/>
              <a:defRPr/>
            </a:pPr>
            <a:r>
              <a:rPr lang="en-US" sz="4000" b="1" dirty="0"/>
              <a:t>CMS audit activity </a:t>
            </a:r>
          </a:p>
          <a:p>
            <a:pPr algn="ctr">
              <a:buFont typeface="Wingdings" panose="05000000000000000000" pitchFamily="2" charset="2"/>
              <a:buNone/>
              <a:defRPr/>
            </a:pPr>
            <a:r>
              <a:rPr lang="en-US" sz="4000" b="1" dirty="0"/>
              <a:t>+ Probe and educate</a:t>
            </a:r>
          </a:p>
          <a:p>
            <a:pPr algn="ctr">
              <a:buFont typeface="Wingdings" panose="05000000000000000000" pitchFamily="2" charset="2"/>
              <a:buNone/>
              <a:defRPr/>
            </a:pPr>
            <a:r>
              <a:rPr lang="en-US" sz="4000" b="1" dirty="0"/>
              <a:t>2 MN rule with short stays </a:t>
            </a:r>
          </a:p>
        </p:txBody>
      </p:sp>
      <p:sp>
        <p:nvSpPr>
          <p:cNvPr id="4" name="Footer Placeholder 3">
            <a:extLst>
              <a:ext uri="{FF2B5EF4-FFF2-40B4-BE49-F238E27FC236}">
                <a16:creationId xmlns:a16="http://schemas.microsoft.com/office/drawing/2014/main" id="{C5E46C52-37DB-49F2-936B-08557B7E6EF6}"/>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
        <p:nvSpPr>
          <p:cNvPr id="53253" name="Slide Number Placeholder 4">
            <a:extLst>
              <a:ext uri="{FF2B5EF4-FFF2-40B4-BE49-F238E27FC236}">
                <a16:creationId xmlns:a16="http://schemas.microsoft.com/office/drawing/2014/main" id="{9B28D9BC-7097-45D7-A4D2-8413345FE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E6478DAB-AB02-46A1-BE4C-7AAD85839D92}"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11</a:t>
            </a:fld>
            <a:endParaRPr kumimoji="0" lang="en-US" altLang="en-US" sz="1400">
              <a:solidFill>
                <a:srgbClr val="003366"/>
              </a:solidFill>
              <a:latin typeface="Times New Roman" panose="02020603050405020304" pitchFamily="18" charset="0"/>
              <a:cs typeface="Arial" panose="020B0604020202020204" pitchFamily="34" charset="0"/>
            </a:endParaRPr>
          </a:p>
        </p:txBody>
      </p:sp>
      <p:pic>
        <p:nvPicPr>
          <p:cNvPr id="53254" name="Picture 6" descr="C:\Program Files (x86)\Microsoft Office\MEDIA\CAGCAT10\j0196400.wmf">
            <a:extLst>
              <a:ext uri="{FF2B5EF4-FFF2-40B4-BE49-F238E27FC236}">
                <a16:creationId xmlns:a16="http://schemas.microsoft.com/office/drawing/2014/main" id="{7889B120-3F3E-4072-9332-1CB86433F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1"/>
            <a:ext cx="16954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4CA5-68C3-40EC-A602-2C95348939F8}"/>
              </a:ext>
            </a:extLst>
          </p:cNvPr>
          <p:cNvSpPr>
            <a:spLocks noGrp="1"/>
          </p:cNvSpPr>
          <p:nvPr>
            <p:ph type="title"/>
          </p:nvPr>
        </p:nvSpPr>
        <p:spPr/>
        <p:txBody>
          <a:bodyPr/>
          <a:lstStyle/>
          <a:p>
            <a:pPr>
              <a:defRPr/>
            </a:pPr>
            <a:r>
              <a:rPr lang="en-US" dirty="0">
                <a:solidFill>
                  <a:srgbClr val="FF0000"/>
                </a:solidFill>
              </a:rPr>
              <a:t>Probe &amp; ED Round 1- WPS data- RAC SUMMIT  11-16</a:t>
            </a:r>
          </a:p>
        </p:txBody>
      </p:sp>
      <p:graphicFrame>
        <p:nvGraphicFramePr>
          <p:cNvPr id="5" name="Content Placeholder 4">
            <a:extLst>
              <a:ext uri="{FF2B5EF4-FFF2-40B4-BE49-F238E27FC236}">
                <a16:creationId xmlns:a16="http://schemas.microsoft.com/office/drawing/2014/main" id="{B1811FC0-61C1-47FF-B074-436D4C36DBC4}"/>
              </a:ext>
            </a:extLst>
          </p:cNvPr>
          <p:cNvGraphicFramePr>
            <a:graphicFrameLocks noGrp="1"/>
          </p:cNvGraphicFramePr>
          <p:nvPr>
            <p:ph idx="1"/>
          </p:nvPr>
        </p:nvGraphicFramePr>
        <p:xfrm>
          <a:off x="1981200" y="1600200"/>
          <a:ext cx="8229600" cy="3352800"/>
        </p:xfrm>
        <a:graphic>
          <a:graphicData uri="http://schemas.openxmlformats.org/drawingml/2006/table">
            <a:tbl>
              <a:tblPr firstRow="1" firstCol="1" bandRow="1">
                <a:tableStyleId>{85BE263C-DBD7-4A20-BB59-AAB30ACAA65A}</a:tableStyleId>
              </a:tblPr>
              <a:tblGrid>
                <a:gridCol w="3886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18160">
                <a:tc>
                  <a:txBody>
                    <a:bodyPr/>
                    <a:lstStyle/>
                    <a:p>
                      <a:endParaRPr lang="en-US" sz="2800" dirty="0"/>
                    </a:p>
                  </a:txBody>
                  <a:tcPr>
                    <a:solidFill>
                      <a:srgbClr val="0070C0"/>
                    </a:solidFill>
                  </a:tcPr>
                </a:tc>
                <a:tc>
                  <a:txBody>
                    <a:bodyPr/>
                    <a:lstStyle/>
                    <a:p>
                      <a:pPr algn="ctr"/>
                      <a:r>
                        <a:rPr lang="en-US" sz="2800" dirty="0"/>
                        <a:t>J5</a:t>
                      </a:r>
                    </a:p>
                  </a:txBody>
                  <a:tcPr>
                    <a:solidFill>
                      <a:srgbClr val="0070C0"/>
                    </a:solidFill>
                  </a:tcPr>
                </a:tc>
                <a:tc>
                  <a:txBody>
                    <a:bodyPr/>
                    <a:lstStyle/>
                    <a:p>
                      <a:pPr algn="ctr"/>
                      <a:r>
                        <a:rPr lang="en-US" sz="2800" dirty="0"/>
                        <a:t>J8</a:t>
                      </a:r>
                    </a:p>
                  </a:txBody>
                  <a:tcPr>
                    <a:solidFill>
                      <a:srgbClr val="0070C0"/>
                    </a:solidFill>
                  </a:tcPr>
                </a:tc>
                <a:extLst>
                  <a:ext uri="{0D108BD9-81ED-4DB2-BD59-A6C34878D82A}">
                    <a16:rowId xmlns:a16="http://schemas.microsoft.com/office/drawing/2014/main" val="10000"/>
                  </a:ext>
                </a:extLst>
              </a:tr>
              <a:tr h="944880">
                <a:tc>
                  <a:txBody>
                    <a:bodyPr/>
                    <a:lstStyle/>
                    <a:p>
                      <a:r>
                        <a:rPr lang="en-US" sz="2800" dirty="0"/>
                        <a:t>Part</a:t>
                      </a:r>
                      <a:r>
                        <a:rPr lang="en-US" sz="2800" baseline="0" dirty="0"/>
                        <a:t> A Hospital Provider Count</a:t>
                      </a:r>
                      <a:endParaRPr lang="en-US" sz="2800" dirty="0"/>
                    </a:p>
                  </a:txBody>
                  <a:tcPr>
                    <a:solidFill>
                      <a:srgbClr val="0070C0"/>
                    </a:solidFill>
                  </a:tcPr>
                </a:tc>
                <a:tc>
                  <a:txBody>
                    <a:bodyPr/>
                    <a:lstStyle/>
                    <a:p>
                      <a:pPr algn="ctr"/>
                      <a:r>
                        <a:rPr lang="en-US" sz="2800" dirty="0"/>
                        <a:t>800*</a:t>
                      </a:r>
                    </a:p>
                  </a:txBody>
                  <a:tcPr anchor="ctr"/>
                </a:tc>
                <a:tc>
                  <a:txBody>
                    <a:bodyPr/>
                    <a:lstStyle/>
                    <a:p>
                      <a:pPr algn="ctr"/>
                      <a:r>
                        <a:rPr lang="en-US" sz="2800" dirty="0"/>
                        <a:t>300*</a:t>
                      </a:r>
                    </a:p>
                  </a:txBody>
                  <a:tcPr anchor="ctr"/>
                </a:tc>
                <a:extLst>
                  <a:ext uri="{0D108BD9-81ED-4DB2-BD59-A6C34878D82A}">
                    <a16:rowId xmlns:a16="http://schemas.microsoft.com/office/drawing/2014/main" val="10001"/>
                  </a:ext>
                </a:extLst>
              </a:tr>
              <a:tr h="944880">
                <a:tc>
                  <a:txBody>
                    <a:bodyPr/>
                    <a:lstStyle/>
                    <a:p>
                      <a:r>
                        <a:rPr lang="en-US" sz="2800" dirty="0"/>
                        <a:t># of Providers Sampled</a:t>
                      </a:r>
                    </a:p>
                  </a:txBody>
                  <a:tcPr>
                    <a:solidFill>
                      <a:srgbClr val="0070C0"/>
                    </a:solidFill>
                  </a:tcPr>
                </a:tc>
                <a:tc>
                  <a:txBody>
                    <a:bodyPr/>
                    <a:lstStyle/>
                    <a:p>
                      <a:pPr algn="ctr"/>
                      <a:r>
                        <a:rPr lang="en-US" sz="2800" dirty="0"/>
                        <a:t>412</a:t>
                      </a:r>
                    </a:p>
                  </a:txBody>
                  <a:tcPr anchor="ctr"/>
                </a:tc>
                <a:tc>
                  <a:txBody>
                    <a:bodyPr/>
                    <a:lstStyle/>
                    <a:p>
                      <a:pPr algn="ctr"/>
                      <a:r>
                        <a:rPr lang="en-US" sz="2800" dirty="0"/>
                        <a:t>151</a:t>
                      </a:r>
                    </a:p>
                  </a:txBody>
                  <a:tcPr anchor="ctr"/>
                </a:tc>
                <a:extLst>
                  <a:ext uri="{0D108BD9-81ED-4DB2-BD59-A6C34878D82A}">
                    <a16:rowId xmlns:a16="http://schemas.microsoft.com/office/drawing/2014/main" val="10002"/>
                  </a:ext>
                </a:extLst>
              </a:tr>
              <a:tr h="944880">
                <a:tc>
                  <a:txBody>
                    <a:bodyPr/>
                    <a:lstStyle/>
                    <a:p>
                      <a:r>
                        <a:rPr lang="en-US" sz="2800" dirty="0"/>
                        <a:t># of Claims</a:t>
                      </a:r>
                      <a:r>
                        <a:rPr lang="en-US" sz="2800" baseline="0" dirty="0"/>
                        <a:t> Reviewed</a:t>
                      </a:r>
                      <a:endParaRPr lang="en-US" sz="2800" dirty="0"/>
                    </a:p>
                  </a:txBody>
                  <a:tcPr>
                    <a:solidFill>
                      <a:srgbClr val="0070C0"/>
                    </a:solidFill>
                  </a:tcPr>
                </a:tc>
                <a:tc>
                  <a:txBody>
                    <a:bodyPr/>
                    <a:lstStyle/>
                    <a:p>
                      <a:pPr algn="ctr"/>
                      <a:r>
                        <a:rPr lang="en-US" sz="2800" kern="1200" dirty="0">
                          <a:effectLst/>
                        </a:rPr>
                        <a:t>3,625</a:t>
                      </a:r>
                      <a:endParaRPr lang="en-US" sz="2800" dirty="0"/>
                    </a:p>
                  </a:txBody>
                  <a:tcPr anchor="ctr"/>
                </a:tc>
                <a:tc>
                  <a:txBody>
                    <a:bodyPr/>
                    <a:lstStyle/>
                    <a:p>
                      <a:pPr algn="ctr"/>
                      <a:r>
                        <a:rPr lang="en-US" sz="2800" kern="1200" dirty="0">
                          <a:effectLst/>
                        </a:rPr>
                        <a:t>1,328</a:t>
                      </a:r>
                      <a:endParaRPr lang="en-US" sz="2800" dirty="0"/>
                    </a:p>
                  </a:txBody>
                  <a:tcPr anchor="ctr"/>
                </a:tc>
                <a:extLst>
                  <a:ext uri="{0D108BD9-81ED-4DB2-BD59-A6C34878D82A}">
                    <a16:rowId xmlns:a16="http://schemas.microsoft.com/office/drawing/2014/main" val="10003"/>
                  </a:ext>
                </a:extLst>
              </a:tr>
            </a:tbl>
          </a:graphicData>
        </a:graphic>
      </p:graphicFrame>
      <p:sp>
        <p:nvSpPr>
          <p:cNvPr id="54291" name="TextBox 5">
            <a:extLst>
              <a:ext uri="{FF2B5EF4-FFF2-40B4-BE49-F238E27FC236}">
                <a16:creationId xmlns:a16="http://schemas.microsoft.com/office/drawing/2014/main" id="{94A09DFB-F089-4798-A86E-402AE621B47D}"/>
              </a:ext>
            </a:extLst>
          </p:cNvPr>
          <p:cNvSpPr txBox="1">
            <a:spLocks noChangeArrowheads="1"/>
          </p:cNvSpPr>
          <p:nvPr/>
        </p:nvSpPr>
        <p:spPr bwMode="auto">
          <a:xfrm>
            <a:off x="8343900" y="4572001"/>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Font typeface="Arial" panose="020B0604020202020204" pitchFamily="34" charset="0"/>
              <a:buChar char="•"/>
            </a:pPr>
            <a:r>
              <a:rPr kumimoji="0" lang="en-US" altLang="en-US" sz="1200">
                <a:solidFill>
                  <a:srgbClr val="003366"/>
                </a:solidFill>
                <a:latin typeface="Times New Roman" panose="02020603050405020304" pitchFamily="18" charset="0"/>
                <a:cs typeface="Arial" panose="020B0604020202020204" pitchFamily="34" charset="0"/>
              </a:rPr>
              <a:t>Approximate number</a:t>
            </a:r>
          </a:p>
          <a:p>
            <a:pPr fontAlgn="base">
              <a:spcBef>
                <a:spcPct val="0"/>
              </a:spcBef>
              <a:spcAft>
                <a:spcPct val="0"/>
              </a:spcAft>
              <a:buClrTx/>
              <a:buSzTx/>
              <a:buFont typeface="Arial" panose="020B0604020202020204" pitchFamily="34" charset="0"/>
              <a:buChar char="•"/>
            </a:pPr>
            <a:r>
              <a:rPr kumimoji="0" lang="en-US" altLang="en-US" sz="1200">
                <a:solidFill>
                  <a:srgbClr val="003366"/>
                </a:solidFill>
                <a:latin typeface="Times New Roman" panose="02020603050405020304" pitchFamily="18" charset="0"/>
                <a:cs typeface="Arial" panose="020B0604020202020204" pitchFamily="34" charset="0"/>
              </a:rPr>
              <a:t>J5- NE, IA, KS, MO</a:t>
            </a:r>
          </a:p>
          <a:p>
            <a:pPr fontAlgn="base">
              <a:spcBef>
                <a:spcPct val="0"/>
              </a:spcBef>
              <a:spcAft>
                <a:spcPct val="0"/>
              </a:spcAft>
              <a:buClrTx/>
              <a:buSzTx/>
              <a:buFont typeface="Arial" panose="020B0604020202020204" pitchFamily="34" charset="0"/>
              <a:buChar char="•"/>
            </a:pPr>
            <a:r>
              <a:rPr kumimoji="0" lang="en-US" altLang="en-US" sz="1200">
                <a:solidFill>
                  <a:srgbClr val="003366"/>
                </a:solidFill>
                <a:latin typeface="Times New Roman" panose="02020603050405020304" pitchFamily="18" charset="0"/>
                <a:cs typeface="Arial" panose="020B0604020202020204" pitchFamily="34" charset="0"/>
              </a:rPr>
              <a:t>J8- MI, IN</a:t>
            </a:r>
          </a:p>
        </p:txBody>
      </p:sp>
      <p:sp>
        <p:nvSpPr>
          <p:cNvPr id="54292" name="Slide Number Placeholder 5">
            <a:extLst>
              <a:ext uri="{FF2B5EF4-FFF2-40B4-BE49-F238E27FC236}">
                <a16:creationId xmlns:a16="http://schemas.microsoft.com/office/drawing/2014/main" id="{0CF13012-5EA4-4C90-96EE-9D1FE366A7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9B4FCDB5-63F2-4E1C-AB4A-E24124336948}"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12</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7" name="Footer Placeholder 6">
            <a:extLst>
              <a:ext uri="{FF2B5EF4-FFF2-40B4-BE49-F238E27FC236}">
                <a16:creationId xmlns:a16="http://schemas.microsoft.com/office/drawing/2014/main" id="{CBDC7737-A2AD-4F04-AA6C-42466A0DE140}"/>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3469-52CA-4710-8727-A87B91607BAB}"/>
              </a:ext>
            </a:extLst>
          </p:cNvPr>
          <p:cNvSpPr>
            <a:spLocks noGrp="1"/>
          </p:cNvSpPr>
          <p:nvPr>
            <p:ph type="title"/>
          </p:nvPr>
        </p:nvSpPr>
        <p:spPr/>
        <p:txBody>
          <a:bodyPr/>
          <a:lstStyle/>
          <a:p>
            <a:pPr>
              <a:defRPr/>
            </a:pPr>
            <a:r>
              <a:rPr lang="en-US" dirty="0"/>
              <a:t>Overall Denial Rate- WPS</a:t>
            </a:r>
          </a:p>
        </p:txBody>
      </p:sp>
      <p:sp>
        <p:nvSpPr>
          <p:cNvPr id="13" name="Oval 12">
            <a:extLst>
              <a:ext uri="{FF2B5EF4-FFF2-40B4-BE49-F238E27FC236}">
                <a16:creationId xmlns:a16="http://schemas.microsoft.com/office/drawing/2014/main" id="{B1BA5F4D-C46F-49D0-895B-03284051EFD0}"/>
              </a:ext>
            </a:extLst>
          </p:cNvPr>
          <p:cNvSpPr/>
          <p:nvPr/>
        </p:nvSpPr>
        <p:spPr>
          <a:xfrm>
            <a:off x="3200400" y="1744480"/>
            <a:ext cx="2667000" cy="2514600"/>
          </a:xfrm>
          <a:prstGeom prst="ellipse">
            <a:avLst/>
          </a:prstGeom>
          <a:solidFill>
            <a:srgbClr val="6E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6000" dirty="0">
                <a:solidFill>
                  <a:srgbClr val="FFFFFF"/>
                </a:solidFill>
                <a:latin typeface="Tahoma"/>
              </a:rPr>
              <a:t>J5 27%</a:t>
            </a:r>
          </a:p>
        </p:txBody>
      </p:sp>
      <p:sp>
        <p:nvSpPr>
          <p:cNvPr id="14" name="Oval 13">
            <a:extLst>
              <a:ext uri="{FF2B5EF4-FFF2-40B4-BE49-F238E27FC236}">
                <a16:creationId xmlns:a16="http://schemas.microsoft.com/office/drawing/2014/main" id="{FA7D3EB0-7260-444B-A7E1-61760E05C7B1}"/>
              </a:ext>
            </a:extLst>
          </p:cNvPr>
          <p:cNvSpPr/>
          <p:nvPr/>
        </p:nvSpPr>
        <p:spPr>
          <a:xfrm>
            <a:off x="6934200" y="1744480"/>
            <a:ext cx="2667000" cy="2514600"/>
          </a:xfrm>
          <a:prstGeom prst="ellipse">
            <a:avLst/>
          </a:prstGeom>
          <a:solidFill>
            <a:srgbClr val="CC7A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6000" dirty="0">
                <a:solidFill>
                  <a:srgbClr val="FFFFFF"/>
                </a:solidFill>
                <a:latin typeface="Tahoma"/>
              </a:rPr>
              <a:t>J8</a:t>
            </a:r>
          </a:p>
          <a:p>
            <a:pPr algn="ctr" fontAlgn="base">
              <a:spcBef>
                <a:spcPct val="0"/>
              </a:spcBef>
              <a:spcAft>
                <a:spcPct val="0"/>
              </a:spcAft>
              <a:defRPr/>
            </a:pPr>
            <a:r>
              <a:rPr lang="en-US" sz="6000" dirty="0">
                <a:solidFill>
                  <a:srgbClr val="FFFFFF"/>
                </a:solidFill>
                <a:latin typeface="Tahoma"/>
              </a:rPr>
              <a:t>26%</a:t>
            </a:r>
          </a:p>
        </p:txBody>
      </p:sp>
      <p:sp>
        <p:nvSpPr>
          <p:cNvPr id="56329" name="Slide Number Placeholder 4">
            <a:extLst>
              <a:ext uri="{FF2B5EF4-FFF2-40B4-BE49-F238E27FC236}">
                <a16:creationId xmlns:a16="http://schemas.microsoft.com/office/drawing/2014/main" id="{04F670FB-99B3-487A-9C87-C0CBF4F695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031B7649-F224-41A8-9341-28A66BBBAEC5}"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13</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6" name="Footer Placeholder 5">
            <a:extLst>
              <a:ext uri="{FF2B5EF4-FFF2-40B4-BE49-F238E27FC236}">
                <a16:creationId xmlns:a16="http://schemas.microsoft.com/office/drawing/2014/main" id="{16B14C11-E8BD-46F0-B7B8-3AB6CE3E8661}"/>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par>
                          <p:cTn id="21" fill="hold" nodeType="afterGroup">
                            <p:stCondLst>
                              <p:cond delay="1750"/>
                            </p:stCondLst>
                            <p:childTnLst>
                              <p:par>
                                <p:cTn id="22" presetID="26"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435">
                                          <p:stCondLst>
                                            <p:cond delay="0"/>
                                          </p:stCondLst>
                                        </p:cTn>
                                        <p:tgtEl>
                                          <p:spTgt spid="14"/>
                                        </p:tgtEl>
                                      </p:cBhvr>
                                    </p:animEffect>
                                    <p:anim calcmode="lin" valueType="num">
                                      <p:cBhvr>
                                        <p:cTn id="25"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30" dur="20">
                                          <p:stCondLst>
                                            <p:cond delay="487"/>
                                          </p:stCondLst>
                                        </p:cTn>
                                        <p:tgtEl>
                                          <p:spTgt spid="14"/>
                                        </p:tgtEl>
                                      </p:cBhvr>
                                      <p:to x="100000" y="60000"/>
                                    </p:animScale>
                                    <p:animScale>
                                      <p:cBhvr>
                                        <p:cTn id="31" dur="124" decel="50000">
                                          <p:stCondLst>
                                            <p:cond delay="507"/>
                                          </p:stCondLst>
                                        </p:cTn>
                                        <p:tgtEl>
                                          <p:spTgt spid="14"/>
                                        </p:tgtEl>
                                      </p:cBhvr>
                                      <p:to x="100000" y="100000"/>
                                    </p:animScale>
                                    <p:animScale>
                                      <p:cBhvr>
                                        <p:cTn id="32" dur="20">
                                          <p:stCondLst>
                                            <p:cond delay="984"/>
                                          </p:stCondLst>
                                        </p:cTn>
                                        <p:tgtEl>
                                          <p:spTgt spid="14"/>
                                        </p:tgtEl>
                                      </p:cBhvr>
                                      <p:to x="100000" y="80000"/>
                                    </p:animScale>
                                    <p:animScale>
                                      <p:cBhvr>
                                        <p:cTn id="33" dur="124" decel="50000">
                                          <p:stCondLst>
                                            <p:cond delay="1004"/>
                                          </p:stCondLst>
                                        </p:cTn>
                                        <p:tgtEl>
                                          <p:spTgt spid="14"/>
                                        </p:tgtEl>
                                      </p:cBhvr>
                                      <p:to x="100000" y="100000"/>
                                    </p:animScale>
                                    <p:animScale>
                                      <p:cBhvr>
                                        <p:cTn id="34" dur="20">
                                          <p:stCondLst>
                                            <p:cond delay="1231"/>
                                          </p:stCondLst>
                                        </p:cTn>
                                        <p:tgtEl>
                                          <p:spTgt spid="14"/>
                                        </p:tgtEl>
                                      </p:cBhvr>
                                      <p:to x="100000" y="90000"/>
                                    </p:animScale>
                                    <p:animScale>
                                      <p:cBhvr>
                                        <p:cTn id="35" dur="124" decel="50000">
                                          <p:stCondLst>
                                            <p:cond delay="1251"/>
                                          </p:stCondLst>
                                        </p:cTn>
                                        <p:tgtEl>
                                          <p:spTgt spid="14"/>
                                        </p:tgtEl>
                                      </p:cBhvr>
                                      <p:to x="100000" y="100000"/>
                                    </p:animScale>
                                    <p:animScale>
                                      <p:cBhvr>
                                        <p:cTn id="36" dur="20">
                                          <p:stCondLst>
                                            <p:cond delay="1356"/>
                                          </p:stCondLst>
                                        </p:cTn>
                                        <p:tgtEl>
                                          <p:spTgt spid="14"/>
                                        </p:tgtEl>
                                      </p:cBhvr>
                                      <p:to x="100000" y="95000"/>
                                    </p:animScale>
                                    <p:animScale>
                                      <p:cBhvr>
                                        <p:cTn id="37" dur="124" decel="50000">
                                          <p:stCondLst>
                                            <p:cond delay="1376"/>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72BE2E-4DDF-4A31-8363-56727B0119BA}"/>
              </a:ext>
            </a:extLst>
          </p:cNvPr>
          <p:cNvSpPr>
            <a:spLocks noGrp="1"/>
          </p:cNvSpPr>
          <p:nvPr>
            <p:ph type="title"/>
          </p:nvPr>
        </p:nvSpPr>
        <p:spPr>
          <a:xfrm>
            <a:off x="4495800" y="381001"/>
            <a:ext cx="5715000" cy="1020763"/>
          </a:xfrm>
        </p:spPr>
        <p:txBody>
          <a:bodyPr>
            <a:normAutofit fontScale="90000"/>
          </a:bodyPr>
          <a:lstStyle/>
          <a:p>
            <a:pPr>
              <a:defRPr/>
            </a:pPr>
            <a:r>
              <a:rPr lang="en-US" dirty="0"/>
              <a:t>Denials by Type - WPS</a:t>
            </a:r>
          </a:p>
        </p:txBody>
      </p:sp>
      <p:graphicFrame>
        <p:nvGraphicFramePr>
          <p:cNvPr id="22" name="Content Placeholder 8">
            <a:extLst>
              <a:ext uri="{FF2B5EF4-FFF2-40B4-BE49-F238E27FC236}">
                <a16:creationId xmlns:a16="http://schemas.microsoft.com/office/drawing/2014/main" id="{04A28129-51B9-4C0C-B86C-3FFDC395B9F7}"/>
              </a:ext>
            </a:extLst>
          </p:cNvPr>
          <p:cNvGraphicFramePr>
            <a:graphicFrameLocks noGrp="1"/>
          </p:cNvGraphicFramePr>
          <p:nvPr>
            <p:ph idx="1"/>
          </p:nvPr>
        </p:nvGraphicFramePr>
        <p:xfrm>
          <a:off x="4495800" y="2354263"/>
          <a:ext cx="5791200" cy="2255836"/>
        </p:xfrm>
        <a:graphic>
          <a:graphicData uri="http://schemas.openxmlformats.org/drawingml/2006/table">
            <a:tbl>
              <a:tblPr bandRow="1">
                <a:tableStyleId>{EB344D84-9AFB-497E-A393-DC336BA19D2E}</a:tableStyleId>
              </a:tblPr>
              <a:tblGrid>
                <a:gridCol w="9144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579201">
                <a:tc>
                  <a:txBody>
                    <a:bodyPr/>
                    <a:lstStyle/>
                    <a:p>
                      <a:r>
                        <a:rPr lang="en-US" sz="1600" b="1" dirty="0">
                          <a:solidFill>
                            <a:schemeClr val="tx1"/>
                          </a:solidFill>
                        </a:rPr>
                        <a:t>5PC01</a:t>
                      </a:r>
                    </a:p>
                  </a:txBody>
                  <a:tcPr marT="45726" marB="45726"/>
                </a:tc>
                <a:tc>
                  <a:txBody>
                    <a:bodyPr/>
                    <a:lstStyle/>
                    <a:p>
                      <a:r>
                        <a:rPr lang="en-US" sz="1600" b="1" dirty="0">
                          <a:solidFill>
                            <a:schemeClr val="tx1"/>
                          </a:solidFill>
                        </a:rPr>
                        <a:t>Documentation does not support services medically reasonable/necessary  (</a:t>
                      </a:r>
                      <a:r>
                        <a:rPr lang="en-US" sz="1600" b="1" dirty="0">
                          <a:solidFill>
                            <a:srgbClr val="C00000"/>
                          </a:solidFill>
                        </a:rPr>
                        <a:t>PS PLAN!!)</a:t>
                      </a:r>
                    </a:p>
                  </a:txBody>
                  <a:tcPr marT="45726" marB="45726"/>
                </a:tc>
                <a:extLst>
                  <a:ext uri="{0D108BD9-81ED-4DB2-BD59-A6C34878D82A}">
                    <a16:rowId xmlns:a16="http://schemas.microsoft.com/office/drawing/2014/main" val="10000"/>
                  </a:ext>
                </a:extLst>
              </a:tr>
              <a:tr h="335327">
                <a:tc>
                  <a:txBody>
                    <a:bodyPr/>
                    <a:lstStyle/>
                    <a:p>
                      <a:r>
                        <a:rPr lang="en-US" sz="1600" b="1" dirty="0">
                          <a:solidFill>
                            <a:schemeClr val="tx1"/>
                          </a:solidFill>
                        </a:rPr>
                        <a:t>5PC02</a:t>
                      </a:r>
                    </a:p>
                  </a:txBody>
                  <a:tcPr marT="45726" marB="45726"/>
                </a:tc>
                <a:tc>
                  <a:txBody>
                    <a:bodyPr/>
                    <a:lstStyle/>
                    <a:p>
                      <a:r>
                        <a:rPr lang="en-US" sz="1600" b="1" dirty="0">
                          <a:solidFill>
                            <a:schemeClr val="tx1"/>
                          </a:solidFill>
                        </a:rPr>
                        <a:t>Insufficient documentation</a:t>
                      </a:r>
                    </a:p>
                  </a:txBody>
                  <a:tcPr marT="45726" marB="45726"/>
                </a:tc>
                <a:extLst>
                  <a:ext uri="{0D108BD9-81ED-4DB2-BD59-A6C34878D82A}">
                    <a16:rowId xmlns:a16="http://schemas.microsoft.com/office/drawing/2014/main" val="10001"/>
                  </a:ext>
                </a:extLst>
              </a:tr>
              <a:tr h="335327">
                <a:tc>
                  <a:txBody>
                    <a:bodyPr/>
                    <a:lstStyle/>
                    <a:p>
                      <a:r>
                        <a:rPr lang="en-US" sz="1600" b="1" dirty="0">
                          <a:solidFill>
                            <a:schemeClr val="tx1"/>
                          </a:solidFill>
                        </a:rPr>
                        <a:t>5PC12</a:t>
                      </a:r>
                    </a:p>
                  </a:txBody>
                  <a:tcPr marT="45726" marB="45726"/>
                </a:tc>
                <a:tc>
                  <a:txBody>
                    <a:bodyPr/>
                    <a:lstStyle/>
                    <a:p>
                      <a:r>
                        <a:rPr lang="en-US" sz="1600" b="1" dirty="0">
                          <a:solidFill>
                            <a:schemeClr val="tx1"/>
                          </a:solidFill>
                        </a:rPr>
                        <a:t>Order missing</a:t>
                      </a:r>
                    </a:p>
                  </a:txBody>
                  <a:tcPr marT="45726" marB="45726"/>
                </a:tc>
                <a:extLst>
                  <a:ext uri="{0D108BD9-81ED-4DB2-BD59-A6C34878D82A}">
                    <a16:rowId xmlns:a16="http://schemas.microsoft.com/office/drawing/2014/main" val="10002"/>
                  </a:ext>
                </a:extLst>
              </a:tr>
              <a:tr h="335327">
                <a:tc>
                  <a:txBody>
                    <a:bodyPr/>
                    <a:lstStyle/>
                    <a:p>
                      <a:r>
                        <a:rPr lang="en-US" sz="1600" b="1" dirty="0">
                          <a:solidFill>
                            <a:schemeClr val="tx1"/>
                          </a:solidFill>
                        </a:rPr>
                        <a:t>5PC13</a:t>
                      </a:r>
                    </a:p>
                  </a:txBody>
                  <a:tcPr marT="45726" marB="45726"/>
                </a:tc>
                <a:tc>
                  <a:txBody>
                    <a:bodyPr/>
                    <a:lstStyle/>
                    <a:p>
                      <a:r>
                        <a:rPr lang="en-US" sz="1600" b="1" dirty="0">
                          <a:solidFill>
                            <a:schemeClr val="tx1"/>
                          </a:solidFill>
                        </a:rPr>
                        <a:t>Order unsigned</a:t>
                      </a:r>
                    </a:p>
                  </a:txBody>
                  <a:tcPr marT="45726" marB="45726"/>
                </a:tc>
                <a:extLst>
                  <a:ext uri="{0D108BD9-81ED-4DB2-BD59-A6C34878D82A}">
                    <a16:rowId xmlns:a16="http://schemas.microsoft.com/office/drawing/2014/main" val="10003"/>
                  </a:ext>
                </a:extLst>
              </a:tr>
              <a:tr h="335327">
                <a:tc>
                  <a:txBody>
                    <a:bodyPr/>
                    <a:lstStyle/>
                    <a:p>
                      <a:r>
                        <a:rPr lang="en-US" sz="1600" b="1" dirty="0">
                          <a:solidFill>
                            <a:schemeClr val="tx1"/>
                          </a:solidFill>
                        </a:rPr>
                        <a:t>5PC15</a:t>
                      </a:r>
                    </a:p>
                  </a:txBody>
                  <a:tcPr marT="45726" marB="45726"/>
                </a:tc>
                <a:tc>
                  <a:txBody>
                    <a:bodyPr/>
                    <a:lstStyle/>
                    <a:p>
                      <a:r>
                        <a:rPr lang="en-US" sz="1600" b="1" dirty="0">
                          <a:solidFill>
                            <a:schemeClr val="tx1"/>
                          </a:solidFill>
                        </a:rPr>
                        <a:t>Certification not present</a:t>
                      </a:r>
                    </a:p>
                  </a:txBody>
                  <a:tcPr marT="45726" marB="45726"/>
                </a:tc>
                <a:extLst>
                  <a:ext uri="{0D108BD9-81ED-4DB2-BD59-A6C34878D82A}">
                    <a16:rowId xmlns:a16="http://schemas.microsoft.com/office/drawing/2014/main" val="10004"/>
                  </a:ext>
                </a:extLst>
              </a:tr>
              <a:tr h="335327">
                <a:tc>
                  <a:txBody>
                    <a:bodyPr/>
                    <a:lstStyle/>
                    <a:p>
                      <a:r>
                        <a:rPr lang="en-US" sz="1600" b="1" dirty="0">
                          <a:solidFill>
                            <a:schemeClr val="tx1"/>
                          </a:solidFill>
                        </a:rPr>
                        <a:t>5PC17</a:t>
                      </a:r>
                    </a:p>
                  </a:txBody>
                  <a:tcPr marT="45726" marB="45726"/>
                </a:tc>
                <a:tc>
                  <a:txBody>
                    <a:bodyPr/>
                    <a:lstStyle/>
                    <a:p>
                      <a:r>
                        <a:rPr lang="en-US" sz="1600" b="1" baseline="0" dirty="0">
                          <a:solidFill>
                            <a:schemeClr val="tx1"/>
                          </a:solidFill>
                        </a:rPr>
                        <a:t>No documentation of 2-midnight expectation</a:t>
                      </a:r>
                      <a:endParaRPr lang="en-US" sz="1600" b="1" dirty="0">
                        <a:solidFill>
                          <a:schemeClr val="tx1"/>
                        </a:solidFill>
                      </a:endParaRPr>
                    </a:p>
                  </a:txBody>
                  <a:tcPr marT="45726" marB="45726"/>
                </a:tc>
                <a:extLst>
                  <a:ext uri="{0D108BD9-81ED-4DB2-BD59-A6C34878D82A}">
                    <a16:rowId xmlns:a16="http://schemas.microsoft.com/office/drawing/2014/main" val="10005"/>
                  </a:ext>
                </a:extLst>
              </a:tr>
            </a:tbl>
          </a:graphicData>
        </a:graphic>
      </p:graphicFrame>
      <p:grpSp>
        <p:nvGrpSpPr>
          <p:cNvPr id="58386" name="Group 22">
            <a:extLst>
              <a:ext uri="{FF2B5EF4-FFF2-40B4-BE49-F238E27FC236}">
                <a16:creationId xmlns:a16="http://schemas.microsoft.com/office/drawing/2014/main" id="{01FB0667-B704-4553-A891-29688FAC538B}"/>
              </a:ext>
            </a:extLst>
          </p:cNvPr>
          <p:cNvGrpSpPr>
            <a:grpSpLocks/>
          </p:cNvGrpSpPr>
          <p:nvPr/>
        </p:nvGrpSpPr>
        <p:grpSpPr bwMode="auto">
          <a:xfrm>
            <a:off x="1676401" y="731838"/>
            <a:ext cx="2525713" cy="2468562"/>
            <a:chOff x="152400" y="1295400"/>
            <a:chExt cx="2525420" cy="2468880"/>
          </a:xfrm>
        </p:grpSpPr>
        <p:pic>
          <p:nvPicPr>
            <p:cNvPr id="58392" name="Picture 6">
              <a:extLst>
                <a:ext uri="{FF2B5EF4-FFF2-40B4-BE49-F238E27FC236}">
                  <a16:creationId xmlns:a16="http://schemas.microsoft.com/office/drawing/2014/main" id="{3AF331BF-3A1F-4ACB-A32F-23BDE461B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52542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3" name="TextBox 20">
              <a:extLst>
                <a:ext uri="{FF2B5EF4-FFF2-40B4-BE49-F238E27FC236}">
                  <a16:creationId xmlns:a16="http://schemas.microsoft.com/office/drawing/2014/main" id="{FD64C444-AFE8-4A8D-85B1-83D9BB989AC6}"/>
                </a:ext>
              </a:extLst>
            </p:cNvPr>
            <p:cNvSpPr txBox="1">
              <a:spLocks noChangeArrowheads="1"/>
            </p:cNvSpPr>
            <p:nvPr/>
          </p:nvSpPr>
          <p:spPr bwMode="auto">
            <a:xfrm>
              <a:off x="1054876" y="3015734"/>
              <a:ext cx="533400" cy="4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r>
                <a:rPr kumimoji="0" lang="en-US" altLang="en-US" sz="2400" b="1">
                  <a:solidFill>
                    <a:srgbClr val="003366"/>
                  </a:solidFill>
                  <a:latin typeface="Times New Roman" panose="02020603050405020304" pitchFamily="18" charset="0"/>
                  <a:cs typeface="Arial" panose="020B0604020202020204" pitchFamily="34" charset="0"/>
                </a:rPr>
                <a:t>J5</a:t>
              </a:r>
            </a:p>
          </p:txBody>
        </p:sp>
      </p:grpSp>
      <p:grpSp>
        <p:nvGrpSpPr>
          <p:cNvPr id="58387" name="Group 23">
            <a:extLst>
              <a:ext uri="{FF2B5EF4-FFF2-40B4-BE49-F238E27FC236}">
                <a16:creationId xmlns:a16="http://schemas.microsoft.com/office/drawing/2014/main" id="{DF3AA32D-8C64-428C-ADF7-4CEBFA70A9FD}"/>
              </a:ext>
            </a:extLst>
          </p:cNvPr>
          <p:cNvGrpSpPr>
            <a:grpSpLocks/>
          </p:cNvGrpSpPr>
          <p:nvPr/>
        </p:nvGrpSpPr>
        <p:grpSpPr bwMode="auto">
          <a:xfrm>
            <a:off x="1722438" y="3429001"/>
            <a:ext cx="2432050" cy="2468563"/>
            <a:chOff x="152400" y="3828195"/>
            <a:chExt cx="2431886" cy="2377440"/>
          </a:xfrm>
        </p:grpSpPr>
        <p:pic>
          <p:nvPicPr>
            <p:cNvPr id="58390" name="Picture 7">
              <a:extLst>
                <a:ext uri="{FF2B5EF4-FFF2-40B4-BE49-F238E27FC236}">
                  <a16:creationId xmlns:a16="http://schemas.microsoft.com/office/drawing/2014/main" id="{DC17ADDD-31E0-46B8-AF2B-A6BEE3E33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28195"/>
              <a:ext cx="243188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1" name="TextBox 28">
              <a:extLst>
                <a:ext uri="{FF2B5EF4-FFF2-40B4-BE49-F238E27FC236}">
                  <a16:creationId xmlns:a16="http://schemas.microsoft.com/office/drawing/2014/main" id="{6B15832B-E530-4774-B75F-40815F92BCDB}"/>
                </a:ext>
              </a:extLst>
            </p:cNvPr>
            <p:cNvSpPr txBox="1">
              <a:spLocks noChangeArrowheads="1"/>
            </p:cNvSpPr>
            <p:nvPr/>
          </p:nvSpPr>
          <p:spPr bwMode="auto">
            <a:xfrm>
              <a:off x="1054876" y="5562600"/>
              <a:ext cx="533400" cy="44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r>
                <a:rPr kumimoji="0" lang="en-US" altLang="en-US" sz="2400" b="1">
                  <a:solidFill>
                    <a:srgbClr val="003366"/>
                  </a:solidFill>
                  <a:latin typeface="Times New Roman" panose="02020603050405020304" pitchFamily="18" charset="0"/>
                  <a:cs typeface="Arial" panose="020B0604020202020204" pitchFamily="34" charset="0"/>
                </a:rPr>
                <a:t>J8</a:t>
              </a:r>
            </a:p>
          </p:txBody>
        </p:sp>
      </p:grpSp>
      <p:sp>
        <p:nvSpPr>
          <p:cNvPr id="58388" name="Slide Number Placeholder 9">
            <a:extLst>
              <a:ext uri="{FF2B5EF4-FFF2-40B4-BE49-F238E27FC236}">
                <a16:creationId xmlns:a16="http://schemas.microsoft.com/office/drawing/2014/main" id="{657E7DC8-86DB-48F8-89C6-770B8A620F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A933C962-C024-46A5-ACE0-6EF79E1F45EA}"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14</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11" name="Footer Placeholder 10">
            <a:extLst>
              <a:ext uri="{FF2B5EF4-FFF2-40B4-BE49-F238E27FC236}">
                <a16:creationId xmlns:a16="http://schemas.microsoft.com/office/drawing/2014/main" id="{31309CA4-DC9D-4BFA-A3F0-9DE0635571D6}"/>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DF13-ABFF-46B0-A564-D1EB9AC3E72C}"/>
              </a:ext>
            </a:extLst>
          </p:cNvPr>
          <p:cNvSpPr>
            <a:spLocks noGrp="1"/>
          </p:cNvSpPr>
          <p:nvPr>
            <p:ph type="title"/>
          </p:nvPr>
        </p:nvSpPr>
        <p:spPr/>
        <p:txBody>
          <a:bodyPr>
            <a:normAutofit fontScale="90000"/>
          </a:bodyPr>
          <a:lstStyle/>
          <a:p>
            <a:pPr>
              <a:defRPr/>
            </a:pPr>
            <a:br>
              <a:rPr lang="en-US" dirty="0">
                <a:solidFill>
                  <a:srgbClr val="FF0000"/>
                </a:solidFill>
              </a:rPr>
            </a:br>
            <a:r>
              <a:rPr lang="en-US" dirty="0" err="1">
                <a:solidFill>
                  <a:srgbClr val="FF0000"/>
                </a:solidFill>
              </a:rPr>
              <a:t>Novitas</a:t>
            </a:r>
            <a:r>
              <a:rPr lang="en-US" dirty="0">
                <a:solidFill>
                  <a:srgbClr val="FF0000"/>
                </a:solidFill>
              </a:rPr>
              <a:t> -Probe and Educate Medical Reviews – First Round</a:t>
            </a:r>
            <a:br>
              <a:rPr lang="en-US" dirty="0">
                <a:solidFill>
                  <a:srgbClr val="FF0000"/>
                </a:solidFill>
              </a:rPr>
            </a:br>
            <a:r>
              <a:rPr lang="en-US" sz="1200" dirty="0">
                <a:solidFill>
                  <a:srgbClr val="FF0000"/>
                </a:solidFill>
              </a:rPr>
              <a:t>J</a:t>
            </a:r>
            <a:r>
              <a:rPr lang="en-US" sz="1400" dirty="0">
                <a:solidFill>
                  <a:srgbClr val="FF0000"/>
                </a:solidFill>
                <a:effectLst/>
              </a:rPr>
              <a:t>H:  CO, NM, OK, TX, AR, LA, MS			JL: PA, NJ, MD, DE, Dist of Co</a:t>
            </a:r>
            <a:br>
              <a:rPr lang="en-US" sz="1400" dirty="0">
                <a:solidFill>
                  <a:srgbClr val="FF0000"/>
                </a:solidFill>
                <a:effectLst/>
              </a:rPr>
            </a:br>
            <a:r>
              <a:rPr lang="en-US" sz="2000" dirty="0">
                <a:solidFill>
                  <a:srgbClr val="FF0000"/>
                </a:solidFill>
                <a:effectLst/>
              </a:rPr>
              <a:t>PRESENTED TO THE RAC SUMMIT   11-16/Dr Anderson, Medical Dr</a:t>
            </a:r>
            <a:endParaRPr lang="en-US" sz="2000" dirty="0">
              <a:solidFill>
                <a:srgbClr val="FF0000"/>
              </a:solidFill>
            </a:endParaRPr>
          </a:p>
        </p:txBody>
      </p:sp>
      <p:sp>
        <p:nvSpPr>
          <p:cNvPr id="60419" name="Slide Number Placeholder 3">
            <a:extLst>
              <a:ext uri="{FF2B5EF4-FFF2-40B4-BE49-F238E27FC236}">
                <a16:creationId xmlns:a16="http://schemas.microsoft.com/office/drawing/2014/main" id="{3BFD59DB-7FEE-4D8F-AAB0-2539E6B7D8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EAB5A539-AD6B-42C7-AE19-20142B445D71}"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15</a:t>
            </a:fld>
            <a:endParaRPr kumimoji="0" lang="en-US" altLang="en-US" sz="1400">
              <a:solidFill>
                <a:srgbClr val="003366"/>
              </a:solidFill>
              <a:latin typeface="Times New Roman" panose="02020603050405020304" pitchFamily="18" charset="0"/>
              <a:cs typeface="Arial" panose="020B0604020202020204" pitchFamily="34" charset="0"/>
            </a:endParaRPr>
          </a:p>
        </p:txBody>
      </p:sp>
      <p:graphicFrame>
        <p:nvGraphicFramePr>
          <p:cNvPr id="5" name="Table 4">
            <a:extLst>
              <a:ext uri="{FF2B5EF4-FFF2-40B4-BE49-F238E27FC236}">
                <a16:creationId xmlns:a16="http://schemas.microsoft.com/office/drawing/2014/main" id="{A0058E9B-3F0F-40F4-B7AC-28F3B4B2DC05}"/>
              </a:ext>
            </a:extLst>
          </p:cNvPr>
          <p:cNvGraphicFramePr>
            <a:graphicFrameLocks noGrp="1"/>
          </p:cNvGraphicFramePr>
          <p:nvPr/>
        </p:nvGraphicFramePr>
        <p:xfrm>
          <a:off x="3048000" y="2667001"/>
          <a:ext cx="6629400" cy="3124199"/>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405304">
                  <a:extLst>
                    <a:ext uri="{9D8B030D-6E8A-4147-A177-3AD203B41FA5}">
                      <a16:colId xmlns:a16="http://schemas.microsoft.com/office/drawing/2014/main" val="20001"/>
                    </a:ext>
                  </a:extLst>
                </a:gridCol>
                <a:gridCol w="1466117">
                  <a:extLst>
                    <a:ext uri="{9D8B030D-6E8A-4147-A177-3AD203B41FA5}">
                      <a16:colId xmlns:a16="http://schemas.microsoft.com/office/drawing/2014/main" val="20002"/>
                    </a:ext>
                  </a:extLst>
                </a:gridCol>
                <a:gridCol w="1466117">
                  <a:extLst>
                    <a:ext uri="{9D8B030D-6E8A-4147-A177-3AD203B41FA5}">
                      <a16:colId xmlns:a16="http://schemas.microsoft.com/office/drawing/2014/main" val="20003"/>
                    </a:ext>
                  </a:extLst>
                </a:gridCol>
                <a:gridCol w="1529862">
                  <a:extLst>
                    <a:ext uri="{9D8B030D-6E8A-4147-A177-3AD203B41FA5}">
                      <a16:colId xmlns:a16="http://schemas.microsoft.com/office/drawing/2014/main" val="20004"/>
                    </a:ext>
                  </a:extLst>
                </a:gridCol>
              </a:tblGrid>
              <a:tr h="772651">
                <a:tc>
                  <a:txBody>
                    <a:bodyPr/>
                    <a:lstStyle/>
                    <a:p>
                      <a:pPr algn="ctr"/>
                      <a:endParaRPr lang="en-US" sz="2400" dirty="0"/>
                    </a:p>
                  </a:txBody>
                  <a:tcPr marT="45730" marB="45730"/>
                </a:tc>
                <a:tc>
                  <a:txBody>
                    <a:bodyPr/>
                    <a:lstStyle/>
                    <a:p>
                      <a:pPr algn="ctr"/>
                      <a:r>
                        <a:rPr lang="en-US" sz="2000" dirty="0"/>
                        <a:t># Providers</a:t>
                      </a:r>
                    </a:p>
                  </a:txBody>
                  <a:tcPr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 Claims Reviewed</a:t>
                      </a:r>
                    </a:p>
                  </a:txBody>
                  <a:tcPr marT="45730" marB="45730"/>
                </a:tc>
                <a:tc>
                  <a:txBody>
                    <a:bodyPr/>
                    <a:lstStyle/>
                    <a:p>
                      <a:pPr algn="ctr"/>
                      <a:r>
                        <a:rPr lang="en-US" sz="2000" dirty="0"/>
                        <a:t>#</a:t>
                      </a:r>
                      <a:r>
                        <a:rPr lang="en-US" sz="2000" baseline="0" dirty="0"/>
                        <a:t> Claims </a:t>
                      </a:r>
                      <a:r>
                        <a:rPr lang="en-US" sz="2000" dirty="0"/>
                        <a:t>Denied</a:t>
                      </a:r>
                    </a:p>
                  </a:txBody>
                  <a:tcPr marT="45730" marB="45730"/>
                </a:tc>
                <a:tc>
                  <a:txBody>
                    <a:bodyPr/>
                    <a:lstStyle/>
                    <a:p>
                      <a:pPr algn="ctr"/>
                      <a:r>
                        <a:rPr lang="en-US" sz="2000" dirty="0"/>
                        <a:t>% Claims Denied</a:t>
                      </a:r>
                    </a:p>
                  </a:txBody>
                  <a:tcPr marT="45730" marB="45730"/>
                </a:tc>
                <a:extLst>
                  <a:ext uri="{0D108BD9-81ED-4DB2-BD59-A6C34878D82A}">
                    <a16:rowId xmlns:a16="http://schemas.microsoft.com/office/drawing/2014/main" val="10000"/>
                  </a:ext>
                </a:extLst>
              </a:tr>
              <a:tr h="11757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t>JH</a:t>
                      </a:r>
                    </a:p>
                    <a:p>
                      <a:pPr algn="ctr"/>
                      <a:endParaRPr lang="en-US" sz="3200" dirty="0"/>
                    </a:p>
                  </a:txBody>
                  <a:tcPr marT="45730" marB="45730"/>
                </a:tc>
                <a:tc>
                  <a:txBody>
                    <a:bodyPr/>
                    <a:lstStyle/>
                    <a:p>
                      <a:pPr algn="ctr"/>
                      <a:r>
                        <a:rPr lang="en-US" sz="3200" dirty="0"/>
                        <a:t>1004</a:t>
                      </a:r>
                    </a:p>
                  </a:txBody>
                  <a:tcPr marT="45730" marB="45730"/>
                </a:tc>
                <a:tc>
                  <a:txBody>
                    <a:bodyPr/>
                    <a:lstStyle/>
                    <a:p>
                      <a:pPr algn="ctr"/>
                      <a:r>
                        <a:rPr lang="en-US" sz="3200" dirty="0"/>
                        <a:t>3794</a:t>
                      </a:r>
                    </a:p>
                  </a:txBody>
                  <a:tcPr marT="45730" marB="45730"/>
                </a:tc>
                <a:tc>
                  <a:txBody>
                    <a:bodyPr/>
                    <a:lstStyle/>
                    <a:p>
                      <a:pPr algn="ctr"/>
                      <a:r>
                        <a:rPr lang="en-US" sz="3200" dirty="0"/>
                        <a:t>2206</a:t>
                      </a:r>
                    </a:p>
                  </a:txBody>
                  <a:tcPr marT="45730" marB="45730"/>
                </a:tc>
                <a:tc>
                  <a:txBody>
                    <a:bodyPr/>
                    <a:lstStyle/>
                    <a:p>
                      <a:pPr algn="ctr"/>
                      <a:r>
                        <a:rPr lang="en-US" sz="3200" dirty="0"/>
                        <a:t>58%</a:t>
                      </a:r>
                    </a:p>
                  </a:txBody>
                  <a:tcPr marT="45730" marB="45730"/>
                </a:tc>
                <a:extLst>
                  <a:ext uri="{0D108BD9-81ED-4DB2-BD59-A6C34878D82A}">
                    <a16:rowId xmlns:a16="http://schemas.microsoft.com/office/drawing/2014/main" val="10001"/>
                  </a:ext>
                </a:extLst>
              </a:tr>
              <a:tr h="11757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t>JL</a:t>
                      </a:r>
                    </a:p>
                    <a:p>
                      <a:pPr algn="ctr"/>
                      <a:endParaRPr lang="en-US" sz="3200" dirty="0"/>
                    </a:p>
                  </a:txBody>
                  <a:tcPr marT="45730" marB="45730"/>
                </a:tc>
                <a:tc>
                  <a:txBody>
                    <a:bodyPr/>
                    <a:lstStyle/>
                    <a:p>
                      <a:pPr algn="ctr"/>
                      <a:r>
                        <a:rPr lang="en-US" sz="3200" dirty="0"/>
                        <a:t>586</a:t>
                      </a:r>
                    </a:p>
                  </a:txBody>
                  <a:tcPr marT="45730" marB="45730"/>
                </a:tc>
                <a:tc>
                  <a:txBody>
                    <a:bodyPr/>
                    <a:lstStyle/>
                    <a:p>
                      <a:pPr algn="ctr"/>
                      <a:r>
                        <a:rPr lang="en-US" sz="3200" dirty="0"/>
                        <a:t>2712</a:t>
                      </a:r>
                    </a:p>
                  </a:txBody>
                  <a:tcPr marT="45730" marB="45730"/>
                </a:tc>
                <a:tc>
                  <a:txBody>
                    <a:bodyPr/>
                    <a:lstStyle/>
                    <a:p>
                      <a:pPr algn="ctr"/>
                      <a:r>
                        <a:rPr lang="en-US" sz="3200" dirty="0"/>
                        <a:t>1720</a:t>
                      </a:r>
                    </a:p>
                  </a:txBody>
                  <a:tcPr marT="45730" marB="45730"/>
                </a:tc>
                <a:tc>
                  <a:txBody>
                    <a:bodyPr/>
                    <a:lstStyle/>
                    <a:p>
                      <a:pPr algn="ctr"/>
                      <a:r>
                        <a:rPr lang="en-US" sz="3200" dirty="0"/>
                        <a:t>63%</a:t>
                      </a:r>
                    </a:p>
                  </a:txBody>
                  <a:tcPr marT="45730" marB="45730"/>
                </a:tc>
                <a:extLst>
                  <a:ext uri="{0D108BD9-81ED-4DB2-BD59-A6C34878D82A}">
                    <a16:rowId xmlns:a16="http://schemas.microsoft.com/office/drawing/2014/main" val="10002"/>
                  </a:ext>
                </a:extLst>
              </a:tr>
            </a:tbl>
          </a:graphicData>
        </a:graphic>
      </p:graphicFrame>
      <p:sp>
        <p:nvSpPr>
          <p:cNvPr id="6" name="Footer Placeholder 5">
            <a:extLst>
              <a:ext uri="{FF2B5EF4-FFF2-40B4-BE49-F238E27FC236}">
                <a16:creationId xmlns:a16="http://schemas.microsoft.com/office/drawing/2014/main" id="{BA743DC8-D3C2-453E-B907-782CFFAA4D03}"/>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4767-3923-4899-9F12-92E7A0B5146F}"/>
              </a:ext>
            </a:extLst>
          </p:cNvPr>
          <p:cNvSpPr>
            <a:spLocks noGrp="1"/>
          </p:cNvSpPr>
          <p:nvPr>
            <p:ph type="title"/>
          </p:nvPr>
        </p:nvSpPr>
        <p:spPr>
          <a:xfrm>
            <a:off x="1828800" y="228600"/>
            <a:ext cx="6629400" cy="1066800"/>
          </a:xfrm>
        </p:spPr>
        <p:txBody>
          <a:bodyPr>
            <a:normAutofit fontScale="90000"/>
          </a:bodyPr>
          <a:lstStyle/>
          <a:p>
            <a:pPr>
              <a:defRPr/>
            </a:pPr>
            <a:r>
              <a:rPr lang="en-US" dirty="0"/>
              <a:t>Top Reasons for Denial – Novitas- First Round</a:t>
            </a:r>
          </a:p>
        </p:txBody>
      </p:sp>
      <p:graphicFrame>
        <p:nvGraphicFramePr>
          <p:cNvPr id="5" name="Content Placeholder 4">
            <a:extLst>
              <a:ext uri="{FF2B5EF4-FFF2-40B4-BE49-F238E27FC236}">
                <a16:creationId xmlns:a16="http://schemas.microsoft.com/office/drawing/2014/main" id="{F9A7A331-11FD-4D0D-9E4B-CD86B3742E8A}"/>
              </a:ext>
            </a:extLst>
          </p:cNvPr>
          <p:cNvGraphicFramePr>
            <a:graphicFrameLocks noGrp="1"/>
          </p:cNvGraphicFramePr>
          <p:nvPr>
            <p:ph idx="1"/>
          </p:nvPr>
        </p:nvGraphicFramePr>
        <p:xfrm>
          <a:off x="2133600" y="1676401"/>
          <a:ext cx="7772400" cy="4190999"/>
        </p:xfrm>
        <a:graphic>
          <a:graphicData uri="http://schemas.openxmlformats.org/drawingml/2006/table">
            <a:tbl>
              <a:tblPr firstRow="1" bandRow="1">
                <a:tableStyleId>{5C22544A-7EE6-4342-B048-85BDC9FD1C3A}</a:tableStyleId>
              </a:tblPr>
              <a:tblGrid>
                <a:gridCol w="3972560">
                  <a:extLst>
                    <a:ext uri="{9D8B030D-6E8A-4147-A177-3AD203B41FA5}">
                      <a16:colId xmlns:a16="http://schemas.microsoft.com/office/drawing/2014/main" val="20000"/>
                    </a:ext>
                  </a:extLst>
                </a:gridCol>
                <a:gridCol w="1899920">
                  <a:extLst>
                    <a:ext uri="{9D8B030D-6E8A-4147-A177-3AD203B41FA5}">
                      <a16:colId xmlns:a16="http://schemas.microsoft.com/office/drawing/2014/main" val="20001"/>
                    </a:ext>
                  </a:extLst>
                </a:gridCol>
                <a:gridCol w="1899920">
                  <a:extLst>
                    <a:ext uri="{9D8B030D-6E8A-4147-A177-3AD203B41FA5}">
                      <a16:colId xmlns:a16="http://schemas.microsoft.com/office/drawing/2014/main" val="20002"/>
                    </a:ext>
                  </a:extLst>
                </a:gridCol>
              </a:tblGrid>
              <a:tr h="389863">
                <a:tc>
                  <a:txBody>
                    <a:bodyPr/>
                    <a:lstStyle/>
                    <a:p>
                      <a:pPr algn="ctr"/>
                      <a:r>
                        <a:rPr lang="en-US" sz="1800" b="0" dirty="0">
                          <a:latin typeface="Arial" panose="020B0604020202020204" pitchFamily="34" charset="0"/>
                          <a:cs typeface="Arial" panose="020B0604020202020204" pitchFamily="34" charset="0"/>
                        </a:rPr>
                        <a:t>Denial Reason</a:t>
                      </a:r>
                    </a:p>
                  </a:txBody>
                  <a:tcPr marT="45724" marB="45724"/>
                </a:tc>
                <a:tc>
                  <a:txBody>
                    <a:bodyPr/>
                    <a:lstStyle/>
                    <a:p>
                      <a:r>
                        <a:rPr lang="en-US" sz="1800" b="0" dirty="0">
                          <a:latin typeface="Arial" panose="020B0604020202020204" pitchFamily="34" charset="0"/>
                          <a:cs typeface="Arial" panose="020B0604020202020204" pitchFamily="34" charset="0"/>
                        </a:rPr>
                        <a:t>% Denials JH</a:t>
                      </a:r>
                    </a:p>
                  </a:txBody>
                  <a:tcPr marT="45724" marB="45724"/>
                </a:tc>
                <a:tc>
                  <a:txBody>
                    <a:bodyPr/>
                    <a:lstStyle/>
                    <a:p>
                      <a:r>
                        <a:rPr lang="en-US" sz="1800" b="0" dirty="0">
                          <a:latin typeface="Arial" panose="020B0604020202020204" pitchFamily="34" charset="0"/>
                          <a:cs typeface="Arial" panose="020B0604020202020204" pitchFamily="34" charset="0"/>
                        </a:rPr>
                        <a:t>% Denials JL</a:t>
                      </a:r>
                    </a:p>
                  </a:txBody>
                  <a:tcPr marT="45724" marB="45724"/>
                </a:tc>
                <a:extLst>
                  <a:ext uri="{0D108BD9-81ED-4DB2-BD59-A6C34878D82A}">
                    <a16:rowId xmlns:a16="http://schemas.microsoft.com/office/drawing/2014/main" val="10000"/>
                  </a:ext>
                </a:extLst>
              </a:tr>
              <a:tr h="1267038">
                <a:tc>
                  <a:txBody>
                    <a:bodyPr/>
                    <a:lstStyle/>
                    <a:p>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did not support </a:t>
                      </a:r>
                      <a:r>
                        <a:rPr lang="en-US" sz="1800" b="0" baseline="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two midnight expectation (did not support physician certification of inpatient order)  (</a:t>
                      </a:r>
                      <a:r>
                        <a:rPr lang="en-US" sz="1800" b="0"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  PLAN!)</a:t>
                      </a:r>
                      <a:endPar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T="45724" marB="45724"/>
                </a:tc>
                <a:tc>
                  <a:txBody>
                    <a:bodyPr/>
                    <a:lstStyle/>
                    <a:p>
                      <a:pPr algn="ctr"/>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a:t>
                      </a:r>
                    </a:p>
                  </a:txBody>
                  <a:tcPr marT="45724" marB="45724"/>
                </a:tc>
                <a:tc>
                  <a:txBody>
                    <a:bodyPr/>
                    <a:lstStyle/>
                    <a:p>
                      <a:pPr algn="ctr"/>
                      <a:r>
                        <a:rPr lang="en-US" sz="1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a:t>
                      </a:r>
                    </a:p>
                  </a:txBody>
                  <a:tcPr marT="45724" marB="45724"/>
                </a:tc>
                <a:extLst>
                  <a:ext uri="{0D108BD9-81ED-4DB2-BD59-A6C34878D82A}">
                    <a16:rowId xmlns:a16="http://schemas.microsoft.com/office/drawing/2014/main" val="10001"/>
                  </a:ext>
                </a:extLst>
              </a:tr>
              <a:tr h="389863">
                <a:tc>
                  <a:txBody>
                    <a:bodyPr/>
                    <a:lstStyle/>
                    <a:p>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Records Received</a:t>
                      </a:r>
                    </a:p>
                  </a:txBody>
                  <a:tcPr marT="45724" marB="45724"/>
                </a:tc>
                <a:tc>
                  <a:txBody>
                    <a:bodyPr/>
                    <a:lstStyle/>
                    <a:p>
                      <a:pPr algn="ctr"/>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p>
                  </a:txBody>
                  <a:tcPr marT="45724" marB="45724"/>
                </a:tc>
                <a:tc>
                  <a:txBody>
                    <a:bodyPr/>
                    <a:lstStyle/>
                    <a:p>
                      <a:pPr algn="ctr"/>
                      <a:r>
                        <a:rPr lang="en-US" sz="1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p>
                  </a:txBody>
                  <a:tcPr marT="45724" marB="45724"/>
                </a:tc>
                <a:extLst>
                  <a:ext uri="{0D108BD9-81ED-4DB2-BD59-A6C34878D82A}">
                    <a16:rowId xmlns:a16="http://schemas.microsoft.com/office/drawing/2014/main" val="10002"/>
                  </a:ext>
                </a:extLst>
              </a:tr>
              <a:tr h="974646">
                <a:tc>
                  <a:txBody>
                    <a:bodyPr/>
                    <a:lstStyle/>
                    <a:p>
                      <a:r>
                        <a:rPr lang="en-US" sz="1800" b="0" baseline="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ocumentation did</a:t>
                      </a:r>
                      <a:r>
                        <a:rPr lang="en-US" sz="1800" b="0" baseline="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support </a:t>
                      </a:r>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unforeseen circumstances interrupting</a:t>
                      </a:r>
                      <a:r>
                        <a:rPr lang="en-US" sz="1800" b="0" baseline="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stay</a:t>
                      </a:r>
                      <a:endPar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T="45724" marB="45724"/>
                </a:tc>
                <a:tc>
                  <a:txBody>
                    <a:bodyPr/>
                    <a:lstStyle/>
                    <a:p>
                      <a:pPr algn="ctr"/>
                      <a:r>
                        <a:rPr lang="en-US" sz="18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a:txBody>
                  <a:tcPr marT="45724" marB="45724"/>
                </a:tc>
                <a:tc>
                  <a:txBody>
                    <a:bodyPr/>
                    <a:lstStyle/>
                    <a:p>
                      <a:pPr algn="ctr"/>
                      <a:r>
                        <a:rPr lang="en-US" sz="1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a:txBody>
                  <a:tcPr marT="45724" marB="45724"/>
                </a:tc>
                <a:extLst>
                  <a:ext uri="{0D108BD9-81ED-4DB2-BD59-A6C34878D82A}">
                    <a16:rowId xmlns:a16="http://schemas.microsoft.com/office/drawing/2014/main" val="10003"/>
                  </a:ext>
                </a:extLst>
              </a:tr>
              <a:tr h="389863">
                <a:tc>
                  <a:txBody>
                    <a:bodyPr/>
                    <a:lstStyle/>
                    <a:p>
                      <a:r>
                        <a:rPr lang="en-US" sz="1800" b="0" dirty="0">
                          <a:latin typeface="Arial" panose="020B0604020202020204" pitchFamily="34" charset="0"/>
                          <a:cs typeface="Arial" panose="020B0604020202020204" pitchFamily="34" charset="0"/>
                        </a:rPr>
                        <a:t>No inpatient</a:t>
                      </a:r>
                      <a:r>
                        <a:rPr lang="en-US" sz="1800" b="0" baseline="0" dirty="0">
                          <a:latin typeface="Arial" panose="020B0604020202020204" pitchFamily="34" charset="0"/>
                          <a:cs typeface="Arial" panose="020B0604020202020204" pitchFamily="34" charset="0"/>
                        </a:rPr>
                        <a:t> admission order</a:t>
                      </a:r>
                      <a:endParaRPr lang="en-US" sz="1800" b="0" dirty="0">
                        <a:latin typeface="Arial" panose="020B0604020202020204" pitchFamily="34" charset="0"/>
                        <a:cs typeface="Arial" panose="020B0604020202020204" pitchFamily="34" charset="0"/>
                      </a:endParaRPr>
                    </a:p>
                  </a:txBody>
                  <a:tcPr marT="45724" marB="45724"/>
                </a:tc>
                <a:tc>
                  <a:txBody>
                    <a:bodyPr/>
                    <a:lstStyle/>
                    <a:p>
                      <a:pPr algn="ctr"/>
                      <a:r>
                        <a:rPr lang="en-US" sz="1800" b="0" dirty="0">
                          <a:latin typeface="Arial" panose="020B0604020202020204" pitchFamily="34" charset="0"/>
                          <a:cs typeface="Arial" panose="020B0604020202020204" pitchFamily="34" charset="0"/>
                        </a:rPr>
                        <a:t>3%</a:t>
                      </a:r>
                    </a:p>
                  </a:txBody>
                  <a:tcPr marT="45724" marB="45724"/>
                </a:tc>
                <a:tc>
                  <a:txBody>
                    <a:bodyPr/>
                    <a:lstStyle/>
                    <a:p>
                      <a:pPr algn="ctr"/>
                      <a:r>
                        <a:rPr lang="en-US" sz="1800" dirty="0">
                          <a:latin typeface="Arial" panose="020B0604020202020204" pitchFamily="34" charset="0"/>
                          <a:cs typeface="Arial" panose="020B0604020202020204" pitchFamily="34" charset="0"/>
                        </a:rPr>
                        <a:t>3%</a:t>
                      </a:r>
                    </a:p>
                  </a:txBody>
                  <a:tcPr marT="45724" marB="45724"/>
                </a:tc>
                <a:extLst>
                  <a:ext uri="{0D108BD9-81ED-4DB2-BD59-A6C34878D82A}">
                    <a16:rowId xmlns:a16="http://schemas.microsoft.com/office/drawing/2014/main" val="10004"/>
                  </a:ext>
                </a:extLst>
              </a:tr>
              <a:tr h="389863">
                <a:tc>
                  <a:txBody>
                    <a:bodyPr/>
                    <a:lstStyle/>
                    <a:p>
                      <a:r>
                        <a:rPr lang="en-US" sz="1800" b="0" dirty="0">
                          <a:latin typeface="Arial" panose="020B0604020202020204" pitchFamily="34" charset="0"/>
                          <a:cs typeface="Arial" panose="020B0604020202020204" pitchFamily="34" charset="0"/>
                        </a:rPr>
                        <a:t>Admission</a:t>
                      </a:r>
                      <a:r>
                        <a:rPr lang="en-US" sz="1800" b="0" baseline="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order not validated/signed</a:t>
                      </a:r>
                    </a:p>
                  </a:txBody>
                  <a:tcPr marT="45724" marB="45724"/>
                </a:tc>
                <a:tc>
                  <a:txBody>
                    <a:bodyPr/>
                    <a:lstStyle/>
                    <a:p>
                      <a:pPr algn="ctr"/>
                      <a:r>
                        <a:rPr lang="en-US" sz="1800" b="0" dirty="0">
                          <a:latin typeface="Arial" panose="020B0604020202020204" pitchFamily="34" charset="0"/>
                          <a:cs typeface="Arial" panose="020B0604020202020204" pitchFamily="34" charset="0"/>
                        </a:rPr>
                        <a:t>4%</a:t>
                      </a:r>
                    </a:p>
                  </a:txBody>
                  <a:tcPr marT="45724" marB="45724"/>
                </a:tc>
                <a:tc>
                  <a:txBody>
                    <a:bodyPr/>
                    <a:lstStyle/>
                    <a:p>
                      <a:pPr algn="ctr"/>
                      <a:r>
                        <a:rPr lang="en-US" sz="1800" dirty="0">
                          <a:latin typeface="Arial" panose="020B0604020202020204" pitchFamily="34" charset="0"/>
                          <a:cs typeface="Arial" panose="020B0604020202020204" pitchFamily="34" charset="0"/>
                        </a:rPr>
                        <a:t>3%</a:t>
                      </a:r>
                    </a:p>
                  </a:txBody>
                  <a:tcPr marT="45724" marB="45724"/>
                </a:tc>
                <a:extLst>
                  <a:ext uri="{0D108BD9-81ED-4DB2-BD59-A6C34878D82A}">
                    <a16:rowId xmlns:a16="http://schemas.microsoft.com/office/drawing/2014/main" val="10005"/>
                  </a:ext>
                </a:extLst>
              </a:tr>
              <a:tr h="389863">
                <a:tc>
                  <a:txBody>
                    <a:bodyPr/>
                    <a:lstStyle/>
                    <a:p>
                      <a:r>
                        <a:rPr lang="en-US" sz="1800" b="0" dirty="0">
                          <a:latin typeface="Arial" panose="020B0604020202020204" pitchFamily="34" charset="0"/>
                          <a:cs typeface="Arial" panose="020B0604020202020204" pitchFamily="34" charset="0"/>
                        </a:rPr>
                        <a:t>Other</a:t>
                      </a:r>
                    </a:p>
                  </a:txBody>
                  <a:tcPr marT="45724" marB="45724"/>
                </a:tc>
                <a:tc>
                  <a:txBody>
                    <a:bodyPr/>
                    <a:lstStyle/>
                    <a:p>
                      <a:pPr algn="ctr"/>
                      <a:r>
                        <a:rPr lang="en-US" sz="1800" b="0" dirty="0">
                          <a:latin typeface="Arial" panose="020B0604020202020204" pitchFamily="34" charset="0"/>
                          <a:cs typeface="Arial" panose="020B0604020202020204" pitchFamily="34" charset="0"/>
                        </a:rPr>
                        <a:t>3%</a:t>
                      </a:r>
                    </a:p>
                  </a:txBody>
                  <a:tcPr marT="45724" marB="45724"/>
                </a:tc>
                <a:tc>
                  <a:txBody>
                    <a:bodyPr/>
                    <a:lstStyle/>
                    <a:p>
                      <a:pPr algn="ctr"/>
                      <a:r>
                        <a:rPr lang="en-US" sz="1800" dirty="0">
                          <a:latin typeface="Arial" panose="020B0604020202020204" pitchFamily="34" charset="0"/>
                          <a:cs typeface="Arial" panose="020B0604020202020204" pitchFamily="34" charset="0"/>
                        </a:rPr>
                        <a:t>4%</a:t>
                      </a:r>
                    </a:p>
                  </a:txBody>
                  <a:tcPr marT="45724" marB="45724"/>
                </a:tc>
                <a:extLst>
                  <a:ext uri="{0D108BD9-81ED-4DB2-BD59-A6C34878D82A}">
                    <a16:rowId xmlns:a16="http://schemas.microsoft.com/office/drawing/2014/main" val="10006"/>
                  </a:ext>
                </a:extLst>
              </a:tr>
            </a:tbl>
          </a:graphicData>
        </a:graphic>
      </p:graphicFrame>
      <p:sp>
        <p:nvSpPr>
          <p:cNvPr id="62501" name="Slide Number Placeholder 3">
            <a:extLst>
              <a:ext uri="{FF2B5EF4-FFF2-40B4-BE49-F238E27FC236}">
                <a16:creationId xmlns:a16="http://schemas.microsoft.com/office/drawing/2014/main" id="{611F7E03-B5C7-424C-92EB-27D8246730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1B7D00EC-8145-443F-869B-6D938FF6ED10}"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16</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6" name="Footer Placeholder 5">
            <a:extLst>
              <a:ext uri="{FF2B5EF4-FFF2-40B4-BE49-F238E27FC236}">
                <a16:creationId xmlns:a16="http://schemas.microsoft.com/office/drawing/2014/main" id="{98ED151A-8D94-4292-9A92-AF2866FA697A}"/>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72B1-88C5-4DB3-9B2B-A46CD4B5962C}"/>
              </a:ext>
            </a:extLst>
          </p:cNvPr>
          <p:cNvSpPr>
            <a:spLocks noGrp="1"/>
          </p:cNvSpPr>
          <p:nvPr>
            <p:ph type="title"/>
          </p:nvPr>
        </p:nvSpPr>
        <p:spPr/>
        <p:txBody>
          <a:bodyPr/>
          <a:lstStyle/>
          <a:p>
            <a:pPr>
              <a:defRPr/>
            </a:pPr>
            <a:r>
              <a:rPr lang="en-US" sz="3200" dirty="0">
                <a:solidFill>
                  <a:srgbClr val="C00000"/>
                </a:solidFill>
              </a:rPr>
              <a:t>P&amp;E findings:  First Coast/MAC  </a:t>
            </a:r>
            <a:br>
              <a:rPr lang="en-US" sz="3200" dirty="0">
                <a:solidFill>
                  <a:srgbClr val="C00000"/>
                </a:solidFill>
              </a:rPr>
            </a:br>
            <a:r>
              <a:rPr lang="en-US" sz="3200" dirty="0">
                <a:solidFill>
                  <a:srgbClr val="C00000"/>
                </a:solidFill>
              </a:rPr>
              <a:t>244 hospitals: FL, PueRico, VirIsland</a:t>
            </a:r>
          </a:p>
        </p:txBody>
      </p:sp>
      <p:sp>
        <p:nvSpPr>
          <p:cNvPr id="3" name="Content Placeholder 2">
            <a:extLst>
              <a:ext uri="{FF2B5EF4-FFF2-40B4-BE49-F238E27FC236}">
                <a16:creationId xmlns:a16="http://schemas.microsoft.com/office/drawing/2014/main" id="{FF13B946-8BA7-4CFE-BFEC-9FFC88AD88C9}"/>
              </a:ext>
            </a:extLst>
          </p:cNvPr>
          <p:cNvSpPr>
            <a:spLocks noGrp="1"/>
          </p:cNvSpPr>
          <p:nvPr>
            <p:ph sz="half" idx="1"/>
          </p:nvPr>
        </p:nvSpPr>
        <p:spPr>
          <a:xfrm>
            <a:off x="2057400" y="1676400"/>
            <a:ext cx="4114800" cy="4724400"/>
          </a:xfrm>
        </p:spPr>
        <p:txBody>
          <a:bodyPr/>
          <a:lstStyle/>
          <a:p>
            <a:pPr>
              <a:defRPr/>
            </a:pPr>
            <a:r>
              <a:rPr lang="en-US" sz="2400" u="sng" dirty="0"/>
              <a:t>1</a:t>
            </a:r>
            <a:r>
              <a:rPr lang="en-US" sz="2400" u="sng" baseline="30000" dirty="0"/>
              <a:t>st</a:t>
            </a:r>
            <a:r>
              <a:rPr lang="en-US" sz="2400" u="sng" dirty="0"/>
              <a:t> round</a:t>
            </a:r>
            <a:r>
              <a:rPr lang="en-US" sz="2000" dirty="0"/>
              <a:t>:  </a:t>
            </a:r>
          </a:p>
          <a:p>
            <a:pPr lvl="1">
              <a:defRPr/>
            </a:pPr>
            <a:r>
              <a:rPr lang="en-US" dirty="0">
                <a:solidFill>
                  <a:srgbClr val="FF0000"/>
                </a:solidFill>
              </a:rPr>
              <a:t>35% denial rate</a:t>
            </a:r>
          </a:p>
          <a:p>
            <a:pPr>
              <a:defRPr/>
            </a:pPr>
            <a:r>
              <a:rPr lang="en-US" sz="2000" u="sng" dirty="0"/>
              <a:t>REASONS:</a:t>
            </a:r>
          </a:p>
          <a:p>
            <a:pPr lvl="1">
              <a:defRPr/>
            </a:pPr>
            <a:r>
              <a:rPr lang="en-US" sz="1600" dirty="0"/>
              <a:t>55% failed to document need for 2 MN (</a:t>
            </a:r>
            <a:r>
              <a:rPr lang="en-US" sz="1600" b="1" dirty="0">
                <a:solidFill>
                  <a:schemeClr val="bg2"/>
                </a:solidFill>
              </a:rPr>
              <a:t>PS PLAN</a:t>
            </a:r>
            <a:r>
              <a:rPr lang="en-US" sz="1600" dirty="0"/>
              <a:t>!)</a:t>
            </a:r>
          </a:p>
          <a:p>
            <a:pPr lvl="1">
              <a:defRPr/>
            </a:pPr>
            <a:r>
              <a:rPr lang="en-US" sz="1600" dirty="0"/>
              <a:t>45% failed admission order requirements</a:t>
            </a:r>
          </a:p>
          <a:p>
            <a:pPr lvl="2">
              <a:defRPr/>
            </a:pPr>
            <a:r>
              <a:rPr lang="en-US" sz="1200" dirty="0"/>
              <a:t>48% signed after discharge</a:t>
            </a:r>
          </a:p>
          <a:p>
            <a:pPr lvl="2">
              <a:defRPr/>
            </a:pPr>
            <a:r>
              <a:rPr lang="en-US" sz="1200" dirty="0"/>
              <a:t>39% order missing from the record</a:t>
            </a:r>
          </a:p>
          <a:p>
            <a:pPr lvl="2">
              <a:defRPr/>
            </a:pPr>
            <a:r>
              <a:rPr lang="en-US" sz="1200" dirty="0"/>
              <a:t>13 % order not signed</a:t>
            </a:r>
          </a:p>
          <a:p>
            <a:pPr lvl="2">
              <a:defRPr/>
            </a:pPr>
            <a:endParaRPr lang="en-US" sz="1200" dirty="0"/>
          </a:p>
          <a:p>
            <a:pPr lvl="2">
              <a:buFont typeface="Wingdings" panose="05000000000000000000" pitchFamily="2" charset="2"/>
              <a:buNone/>
              <a:defRPr/>
            </a:pPr>
            <a:endParaRPr lang="en-US" sz="1200" dirty="0"/>
          </a:p>
        </p:txBody>
      </p:sp>
      <p:sp>
        <p:nvSpPr>
          <p:cNvPr id="4" name="Content Placeholder 3">
            <a:extLst>
              <a:ext uri="{FF2B5EF4-FFF2-40B4-BE49-F238E27FC236}">
                <a16:creationId xmlns:a16="http://schemas.microsoft.com/office/drawing/2014/main" id="{A43DDC5E-32A0-4BB4-8CA5-497E3C313F87}"/>
              </a:ext>
            </a:extLst>
          </p:cNvPr>
          <p:cNvSpPr>
            <a:spLocks noGrp="1"/>
          </p:cNvSpPr>
          <p:nvPr>
            <p:ph sz="half" idx="2"/>
          </p:nvPr>
        </p:nvSpPr>
        <p:spPr/>
        <p:txBody>
          <a:bodyPr/>
          <a:lstStyle/>
          <a:p>
            <a:pPr>
              <a:defRPr/>
            </a:pPr>
            <a:r>
              <a:rPr lang="en-US" sz="2400" u="sng" dirty="0"/>
              <a:t>2nd round</a:t>
            </a:r>
            <a:r>
              <a:rPr lang="en-US" sz="2400" dirty="0"/>
              <a:t>:</a:t>
            </a:r>
          </a:p>
          <a:p>
            <a:pPr lvl="1">
              <a:defRPr/>
            </a:pPr>
            <a:r>
              <a:rPr lang="en-US" dirty="0">
                <a:solidFill>
                  <a:srgbClr val="FF0000"/>
                </a:solidFill>
              </a:rPr>
              <a:t>36% denial rate</a:t>
            </a:r>
          </a:p>
          <a:p>
            <a:pPr>
              <a:defRPr/>
            </a:pPr>
            <a:r>
              <a:rPr lang="en-US" sz="2000" u="sng" dirty="0"/>
              <a:t>REASONS</a:t>
            </a:r>
            <a:r>
              <a:rPr lang="en-US" sz="2400" dirty="0"/>
              <a:t>:</a:t>
            </a:r>
          </a:p>
          <a:p>
            <a:pPr lvl="1">
              <a:defRPr/>
            </a:pPr>
            <a:r>
              <a:rPr lang="en-US" sz="1600" dirty="0"/>
              <a:t>40% failed to document need for 2 MN   (</a:t>
            </a:r>
            <a:r>
              <a:rPr lang="en-US" sz="1600" b="1" dirty="0">
                <a:solidFill>
                  <a:schemeClr val="bg2"/>
                </a:solidFill>
              </a:rPr>
              <a:t>PS PLAN!)</a:t>
            </a:r>
            <a:endParaRPr lang="en-US" sz="1600" dirty="0"/>
          </a:p>
          <a:p>
            <a:pPr lvl="1">
              <a:defRPr/>
            </a:pPr>
            <a:r>
              <a:rPr lang="en-US" sz="1600" dirty="0"/>
              <a:t>60% failed admission order requirements</a:t>
            </a:r>
          </a:p>
          <a:p>
            <a:pPr lvl="2">
              <a:defRPr/>
            </a:pPr>
            <a:r>
              <a:rPr lang="en-US" sz="1200" dirty="0"/>
              <a:t>35% order missing from record</a:t>
            </a:r>
          </a:p>
          <a:p>
            <a:pPr lvl="2">
              <a:defRPr/>
            </a:pPr>
            <a:r>
              <a:rPr lang="en-US" sz="1200" dirty="0"/>
              <a:t>17% order not validated</a:t>
            </a:r>
          </a:p>
          <a:p>
            <a:pPr lvl="2">
              <a:defRPr/>
            </a:pPr>
            <a:r>
              <a:rPr lang="en-US" sz="1200" dirty="0"/>
              <a:t>8% order not signed  (as of 2-11-15)</a:t>
            </a:r>
          </a:p>
          <a:p>
            <a:pPr lvl="1">
              <a:defRPr/>
            </a:pPr>
            <a:r>
              <a:rPr lang="en-US" sz="2000" u="sng" dirty="0">
                <a:solidFill>
                  <a:srgbClr val="FF0000"/>
                </a:solidFill>
              </a:rPr>
              <a:t>MAC recommendations</a:t>
            </a:r>
            <a:r>
              <a:rPr lang="en-US" sz="2000" dirty="0"/>
              <a:t>:</a:t>
            </a:r>
            <a:br>
              <a:rPr lang="en-US" sz="2000" dirty="0"/>
            </a:br>
            <a:r>
              <a:rPr lang="en-US" sz="1800" dirty="0"/>
              <a:t>Providers document their decision making process. Paint a clear, concise picture of the pt.</a:t>
            </a:r>
          </a:p>
        </p:txBody>
      </p:sp>
      <p:sp>
        <p:nvSpPr>
          <p:cNvPr id="5" name="Footer Placeholder 4">
            <a:extLst>
              <a:ext uri="{FF2B5EF4-FFF2-40B4-BE49-F238E27FC236}">
                <a16:creationId xmlns:a16="http://schemas.microsoft.com/office/drawing/2014/main" id="{F6DC2699-1083-4322-B35A-504AD8AA12E8}"/>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
        <p:nvSpPr>
          <p:cNvPr id="64518" name="Slide Number Placeholder 5">
            <a:extLst>
              <a:ext uri="{FF2B5EF4-FFF2-40B4-BE49-F238E27FC236}">
                <a16:creationId xmlns:a16="http://schemas.microsoft.com/office/drawing/2014/main" id="{4A86B36C-0B19-4170-9DDC-22DC774D7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A2596F24-E156-4030-8BEF-392B99B88B88}"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17</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64519" name="Right Arrow 6">
            <a:extLst>
              <a:ext uri="{FF2B5EF4-FFF2-40B4-BE49-F238E27FC236}">
                <a16:creationId xmlns:a16="http://schemas.microsoft.com/office/drawing/2014/main" id="{C37D7866-8E75-4ACD-AB3B-8D118FF0B4B0}"/>
              </a:ext>
            </a:extLst>
          </p:cNvPr>
          <p:cNvSpPr>
            <a:spLocks noChangeArrowheads="1"/>
          </p:cNvSpPr>
          <p:nvPr/>
        </p:nvSpPr>
        <p:spPr bwMode="auto">
          <a:xfrm>
            <a:off x="3276600" y="5334000"/>
            <a:ext cx="977900" cy="484188"/>
          </a:xfrm>
          <a:prstGeom prst="rightArrow">
            <a:avLst>
              <a:gd name="adj1" fmla="val 50000"/>
              <a:gd name="adj2" fmla="val 50024"/>
            </a:avLst>
          </a:prstGeom>
          <a:solidFill>
            <a:schemeClr val="accent1"/>
          </a:solidFill>
          <a:ln w="12700" cap="sq" algn="ctr">
            <a:solidFill>
              <a:schemeClr val="tx1"/>
            </a:solidFill>
            <a:round/>
            <a:headEnd type="none" w="sm" len="sm"/>
            <a:tailEnd type="none" w="sm" len="sm"/>
          </a:ln>
        </p:spPr>
        <p:txBody>
          <a:bodyPr wrap="none"/>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lgn="r" eaLnBrk="0" fontAlgn="base" hangingPunct="0">
              <a:spcBef>
                <a:spcPct val="0"/>
              </a:spcBef>
              <a:spcAft>
                <a:spcPct val="0"/>
              </a:spcAft>
              <a:buClrTx/>
              <a:buSzTx/>
              <a:buNone/>
            </a:pPr>
            <a:r>
              <a:rPr kumimoji="0" lang="en-US" altLang="en-US" sz="2400">
                <a:solidFill>
                  <a:srgbClr val="003366"/>
                </a:solidFill>
                <a:latin typeface="Times New Roman" panose="02020603050405020304" pitchFamily="18" charset="0"/>
                <a:cs typeface="Arial" panose="020B0604020202020204" pitchFamily="34" charset="0"/>
              </a:rPr>
              <a:t>HINT</a:t>
            </a:r>
          </a:p>
        </p:txBody>
      </p:sp>
      <p:sp>
        <p:nvSpPr>
          <p:cNvPr id="64520" name="Right Arrow 8">
            <a:extLst>
              <a:ext uri="{FF2B5EF4-FFF2-40B4-BE49-F238E27FC236}">
                <a16:creationId xmlns:a16="http://schemas.microsoft.com/office/drawing/2014/main" id="{8E40CC9D-CC36-4325-B36C-964B86ACC8FA}"/>
              </a:ext>
            </a:extLst>
          </p:cNvPr>
          <p:cNvSpPr>
            <a:spLocks noChangeArrowheads="1"/>
          </p:cNvSpPr>
          <p:nvPr/>
        </p:nvSpPr>
        <p:spPr bwMode="auto">
          <a:xfrm>
            <a:off x="4648200" y="5791200"/>
            <a:ext cx="977900" cy="484188"/>
          </a:xfrm>
          <a:prstGeom prst="rightArrow">
            <a:avLst>
              <a:gd name="adj1" fmla="val 50000"/>
              <a:gd name="adj2" fmla="val 50024"/>
            </a:avLst>
          </a:prstGeom>
          <a:solidFill>
            <a:schemeClr val="accent1"/>
          </a:solidFill>
          <a:ln w="12700" cap="sq" algn="ctr">
            <a:solidFill>
              <a:schemeClr val="tx1"/>
            </a:solidFill>
            <a:round/>
            <a:headEnd type="none" w="sm" len="sm"/>
            <a:tailEnd type="none" w="sm" len="sm"/>
          </a:ln>
        </p:spPr>
        <p:txBody>
          <a:bodyPr wrap="none"/>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lgn="r" eaLnBrk="0" fontAlgn="base" hangingPunct="0">
              <a:spcBef>
                <a:spcPct val="0"/>
              </a:spcBef>
              <a:spcAft>
                <a:spcPct val="0"/>
              </a:spcAft>
              <a:buClrTx/>
              <a:buSzTx/>
              <a:buNone/>
            </a:pPr>
            <a:r>
              <a:rPr kumimoji="0" lang="en-US" altLang="en-US" sz="2400">
                <a:solidFill>
                  <a:srgbClr val="003366"/>
                </a:solidFill>
                <a:latin typeface="Times New Roman" panose="02020603050405020304" pitchFamily="18" charset="0"/>
                <a:cs typeface="Arial" panose="020B0604020202020204" pitchFamily="34" charset="0"/>
              </a:rPr>
              <a:t>HINT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758D41E-E188-4E27-999D-3DD0DFC7170D}"/>
              </a:ext>
            </a:extLst>
          </p:cNvPr>
          <p:cNvSpPr>
            <a:spLocks noGrp="1"/>
          </p:cNvSpPr>
          <p:nvPr>
            <p:ph type="title"/>
          </p:nvPr>
        </p:nvSpPr>
        <p:spPr/>
        <p:txBody>
          <a:bodyPr/>
          <a:lstStyle/>
          <a:p>
            <a:pPr eaLnBrk="1" hangingPunct="1">
              <a:defRPr/>
            </a:pPr>
            <a:r>
              <a:rPr lang="en-US" altLang="en-US"/>
              <a:t>What is a Medicare Inpt?</a:t>
            </a:r>
          </a:p>
        </p:txBody>
      </p:sp>
      <p:sp>
        <p:nvSpPr>
          <p:cNvPr id="22531" name="Content Placeholder 2">
            <a:extLst>
              <a:ext uri="{FF2B5EF4-FFF2-40B4-BE49-F238E27FC236}">
                <a16:creationId xmlns:a16="http://schemas.microsoft.com/office/drawing/2014/main" id="{C7517E22-931C-4061-B429-677DC19BD7E1}"/>
              </a:ext>
            </a:extLst>
          </p:cNvPr>
          <p:cNvSpPr>
            <a:spLocks noGrp="1"/>
          </p:cNvSpPr>
          <p:nvPr>
            <p:ph idx="1"/>
          </p:nvPr>
        </p:nvSpPr>
        <p:spPr>
          <a:xfrm>
            <a:off x="2400300" y="1676400"/>
            <a:ext cx="7391400" cy="4724400"/>
          </a:xfrm>
        </p:spPr>
        <p:txBody>
          <a:bodyPr/>
          <a:lstStyle/>
          <a:p>
            <a:pPr eaLnBrk="1" hangingPunct="1">
              <a:defRPr/>
            </a:pPr>
            <a:r>
              <a:rPr lang="en-US" altLang="en-US" sz="2000" dirty="0"/>
              <a:t>Per WPS-MAC/Medicare claims processer/auditor (July 23, 2014)</a:t>
            </a:r>
          </a:p>
          <a:p>
            <a:pPr marL="0" indent="0" eaLnBrk="1" hangingPunct="1">
              <a:buNone/>
              <a:defRPr/>
            </a:pPr>
            <a:endParaRPr lang="en-US" altLang="en-US" sz="2000" dirty="0"/>
          </a:p>
          <a:p>
            <a:pPr eaLnBrk="1" hangingPunct="1">
              <a:defRPr/>
            </a:pPr>
            <a:r>
              <a:rPr lang="en-US" altLang="en-US" sz="2000" dirty="0"/>
              <a:t>“</a:t>
            </a:r>
            <a:r>
              <a:rPr lang="en-US" altLang="en-US" sz="1600" dirty="0"/>
              <a:t>If there is one place I would recommend beefing up the documentation, </a:t>
            </a:r>
            <a:r>
              <a:rPr lang="en-US" altLang="en-US" sz="1600" b="1" dirty="0">
                <a:solidFill>
                  <a:srgbClr val="FF0000"/>
                </a:solidFill>
              </a:rPr>
              <a:t>it is the plan</a:t>
            </a:r>
            <a:r>
              <a:rPr lang="en-US" altLang="en-US" sz="1600" dirty="0"/>
              <a:t>.  There are many patients who present in very acute , life threatening ways, who do not require 2 MNs of care. (think CHF)  </a:t>
            </a:r>
            <a:r>
              <a:rPr lang="en-US" altLang="en-US" sz="1600" dirty="0">
                <a:solidFill>
                  <a:srgbClr val="FF0000"/>
                </a:solidFill>
              </a:rPr>
              <a:t>The plan, along with the diagnosis/clinical data </a:t>
            </a:r>
            <a:r>
              <a:rPr lang="en-US" altLang="en-US" sz="1600" dirty="0"/>
              <a:t>on the claim are the 2 biggest supporters of the physician’s reasonable expectation especially if that expectation isn’t met. If all you have is ‘</a:t>
            </a:r>
            <a:r>
              <a:rPr lang="en-US" altLang="en-US" sz="1600" i="1" dirty="0"/>
              <a:t>monitor overnight and check in the morning’ </a:t>
            </a:r>
            <a:r>
              <a:rPr lang="en-US" altLang="en-US" sz="1600" dirty="0"/>
              <a:t>– you are going to have a hard time supporting a part A/inpt payment, regardless of the symptomology.  You could also add an unexpected recovery note at the end of the record, if they get well faster than the doctor thought at the time of the inpt order and expectation of 2 MN.   But in this ex, you’ll have to explain what you expected and what actually happened.  </a:t>
            </a:r>
            <a:r>
              <a:rPr lang="en-US" altLang="en-US" sz="1600" dirty="0">
                <a:solidFill>
                  <a:srgbClr val="FF0000"/>
                </a:solidFill>
              </a:rPr>
              <a:t>It would be less charting if you actually just had a good plan up front.”</a:t>
            </a:r>
          </a:p>
        </p:txBody>
      </p:sp>
      <p:sp>
        <p:nvSpPr>
          <p:cNvPr id="65540" name="Footer Placeholder 3">
            <a:extLst>
              <a:ext uri="{FF2B5EF4-FFF2-40B4-BE49-F238E27FC236}">
                <a16:creationId xmlns:a16="http://schemas.microsoft.com/office/drawing/2014/main" id="{CED44466-9312-408F-9762-BAB399748C6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r>
              <a:rPr kumimoji="0" lang="en-US" altLang="en-US" sz="1200">
                <a:solidFill>
                  <a:srgbClr val="898989"/>
                </a:solidFill>
                <a:latin typeface="Arial" panose="020B0604020202020204" pitchFamily="34" charset="0"/>
                <a:cs typeface="Arial" panose="020B0604020202020204" pitchFamily="34" charset="0"/>
              </a:rPr>
              <a:t>Education 2022</a:t>
            </a:r>
          </a:p>
        </p:txBody>
      </p:sp>
      <p:sp>
        <p:nvSpPr>
          <p:cNvPr id="65541" name="Slide Number Placeholder 4">
            <a:extLst>
              <a:ext uri="{FF2B5EF4-FFF2-40B4-BE49-F238E27FC236}">
                <a16:creationId xmlns:a16="http://schemas.microsoft.com/office/drawing/2014/main" id="{CC06791E-B7F3-4217-86A5-C804D52B5C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B88A856E-228E-43F7-8D6A-EA626C2A2765}" type="slidenum">
              <a:rPr kumimoji="0"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ClrTx/>
                <a:buSzTx/>
                <a:buNone/>
              </a:pPr>
              <a:t>18</a:t>
            </a:fld>
            <a:endParaRPr kumimoji="0" lang="en-US" altLang="en-US" sz="120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9C1250-AF76-4330-8DA3-6ECD164B674F}"/>
              </a:ext>
            </a:extLst>
          </p:cNvPr>
          <p:cNvSpPr>
            <a:spLocks noGrp="1"/>
          </p:cNvSpPr>
          <p:nvPr>
            <p:ph type="title"/>
          </p:nvPr>
        </p:nvSpPr>
        <p:spPr/>
        <p:txBody>
          <a:bodyPr>
            <a:noAutofit/>
          </a:bodyPr>
          <a:lstStyle/>
          <a:p>
            <a:pPr>
              <a:defRPr/>
            </a:pPr>
            <a:r>
              <a:rPr lang="en-US" sz="2800" dirty="0">
                <a:solidFill>
                  <a:schemeClr val="tx1"/>
                </a:solidFill>
              </a:rPr>
              <a:t>Inspector General Audit</a:t>
            </a:r>
            <a:br>
              <a:rPr lang="en-US" sz="2800" dirty="0">
                <a:solidFill>
                  <a:schemeClr val="tx1"/>
                </a:solidFill>
              </a:rPr>
            </a:br>
            <a:r>
              <a:rPr lang="en-US" sz="2800" dirty="0">
                <a:solidFill>
                  <a:schemeClr val="tx1"/>
                </a:solidFill>
              </a:rPr>
              <a:t>1 MN stays –Specific Hospital Findings   </a:t>
            </a:r>
            <a:r>
              <a:rPr lang="en-US" sz="1800" dirty="0">
                <a:solidFill>
                  <a:schemeClr val="tx1"/>
                </a:solidFill>
              </a:rPr>
              <a:t>12-20</a:t>
            </a:r>
          </a:p>
        </p:txBody>
      </p:sp>
      <p:sp>
        <p:nvSpPr>
          <p:cNvPr id="3" name="Content Placeholder 2">
            <a:extLst>
              <a:ext uri="{FF2B5EF4-FFF2-40B4-BE49-F238E27FC236}">
                <a16:creationId xmlns:a16="http://schemas.microsoft.com/office/drawing/2014/main" id="{961EAB0D-BAF9-4D9B-8AAA-51D84ACB1632}"/>
              </a:ext>
            </a:extLst>
          </p:cNvPr>
          <p:cNvSpPr>
            <a:spLocks noGrp="1"/>
          </p:cNvSpPr>
          <p:nvPr>
            <p:ph idx="1"/>
          </p:nvPr>
        </p:nvSpPr>
        <p:spPr>
          <a:xfrm>
            <a:off x="1981200" y="1524000"/>
            <a:ext cx="8229600" cy="4876800"/>
          </a:xfrm>
        </p:spPr>
        <p:txBody>
          <a:bodyPr>
            <a:normAutofit fontScale="92500" lnSpcReduction="10000"/>
          </a:bodyPr>
          <a:lstStyle/>
          <a:p>
            <a:pPr>
              <a:defRPr/>
            </a:pPr>
            <a:r>
              <a:rPr lang="en-US" sz="2400" dirty="0"/>
              <a:t>Appealed review.  *Extrapolated recoupment (KS hospital)</a:t>
            </a:r>
          </a:p>
          <a:p>
            <a:pPr>
              <a:defRPr/>
            </a:pPr>
            <a:r>
              <a:rPr lang="en-US" sz="2400" u="sng" dirty="0"/>
              <a:t>Findings</a:t>
            </a:r>
            <a:r>
              <a:rPr lang="en-US" sz="2400" dirty="0"/>
              <a:t>:  Provider did not indicate expected 2 MN stay with early unexpected d/c.  &amp;  medically necessary care could have been in a lower level of care.</a:t>
            </a:r>
          </a:p>
          <a:p>
            <a:pPr>
              <a:defRPr/>
            </a:pPr>
            <a:r>
              <a:rPr lang="en-US" sz="2400" dirty="0"/>
              <a:t>Stratified sample – requested funds returned for all.</a:t>
            </a:r>
          </a:p>
          <a:p>
            <a:pPr>
              <a:defRPr/>
            </a:pPr>
            <a:r>
              <a:rPr lang="en-US" sz="2400" u="sng" dirty="0"/>
              <a:t>APPEAL</a:t>
            </a:r>
            <a:r>
              <a:rPr lang="en-US" sz="2400" dirty="0"/>
              <a:t>:  CMS said ‘inferred’ need for 2 MN would be acceptable.  “Physicians need not include a separate attestation of the expected LOS, rather this information can be inferred.  Medicare program integrity manual, Cpt 6, 6.5.2”.  Auditors used hindsight in determining the pt didn’t need inpt LOC.  </a:t>
            </a:r>
          </a:p>
          <a:p>
            <a:pPr>
              <a:defRPr/>
            </a:pPr>
            <a:r>
              <a:rPr lang="en-US" sz="2400" i="1" dirty="0"/>
              <a:t>Outcome:  Still appealing.  Lesson learned: Declare the need for 2 MN presumption /2 MN benchmark with a PLAN for the expected 2 MN stay…  TELL the pt story…not just the </a:t>
            </a:r>
            <a:r>
              <a:rPr lang="en-US" sz="2400" dirty="0"/>
              <a:t>order.</a:t>
            </a:r>
          </a:p>
        </p:txBody>
      </p:sp>
      <p:sp>
        <p:nvSpPr>
          <p:cNvPr id="66564" name="Slide Number Placeholder 3">
            <a:extLst>
              <a:ext uri="{FF2B5EF4-FFF2-40B4-BE49-F238E27FC236}">
                <a16:creationId xmlns:a16="http://schemas.microsoft.com/office/drawing/2014/main" id="{986B1745-F7D3-40A6-8848-C23E7407F2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fontAlgn="base">
              <a:spcBef>
                <a:spcPct val="0"/>
              </a:spcBef>
              <a:spcAft>
                <a:spcPct val="0"/>
              </a:spcAft>
              <a:buClrTx/>
              <a:buSzTx/>
              <a:buNone/>
            </a:pPr>
            <a:fld id="{6940BCD3-58AD-41B0-AEFD-72BBE03C212C}" type="slidenum">
              <a:rPr kumimoji="0" lang="en-US" altLang="en-US" sz="1400">
                <a:solidFill>
                  <a:srgbClr val="003366"/>
                </a:solidFill>
                <a:latin typeface="Times New Roman" panose="02020603050405020304" pitchFamily="18" charset="0"/>
                <a:cs typeface="Arial" panose="020B0604020202020204" pitchFamily="34" charset="0"/>
              </a:rPr>
              <a:pPr fontAlgn="base">
                <a:spcBef>
                  <a:spcPct val="0"/>
                </a:spcBef>
                <a:spcAft>
                  <a:spcPct val="0"/>
                </a:spcAft>
                <a:buClrTx/>
                <a:buSzTx/>
                <a:buNone/>
              </a:pPr>
              <a:t>19</a:t>
            </a:fld>
            <a:endParaRPr kumimoji="0" lang="en-US" altLang="en-US" sz="1400">
              <a:solidFill>
                <a:srgbClr val="003366"/>
              </a:solidFill>
              <a:latin typeface="Times New Roman" panose="02020603050405020304" pitchFamily="18" charset="0"/>
              <a:cs typeface="Arial" panose="020B0604020202020204" pitchFamily="34" charset="0"/>
            </a:endParaRPr>
          </a:p>
        </p:txBody>
      </p:sp>
      <p:sp>
        <p:nvSpPr>
          <p:cNvPr id="5" name="Footer Placeholder 4">
            <a:extLst>
              <a:ext uri="{FF2B5EF4-FFF2-40B4-BE49-F238E27FC236}">
                <a16:creationId xmlns:a16="http://schemas.microsoft.com/office/drawing/2014/main" id="{4884D041-74EB-487B-94B4-BEEAAA362955}"/>
              </a:ext>
            </a:extLst>
          </p:cNvPr>
          <p:cNvSpPr>
            <a:spLocks noGrp="1"/>
          </p:cNvSpPr>
          <p:nvPr>
            <p:ph type="ftr" sz="quarter" idx="11"/>
          </p:nvPr>
        </p:nvSpPr>
        <p:spPr/>
        <p:txBody>
          <a:bodyPr/>
          <a:lstStyle/>
          <a:p>
            <a:pPr fontAlgn="base">
              <a:spcBef>
                <a:spcPct val="0"/>
              </a:spcBef>
              <a:spcAft>
                <a:spcPct val="0"/>
              </a:spcAft>
              <a:defRPr/>
            </a:pPr>
            <a:r>
              <a:rPr lang="en-US">
                <a:solidFill>
                  <a:srgbClr val="003366"/>
                </a:solidFill>
                <a:latin typeface="Times New Roman" panose="02020603050405020304" pitchFamily="18" charset="0"/>
              </a:rPr>
              <a:t>Education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marL="0" marR="0">
              <a:spcBef>
                <a:spcPts val="0"/>
              </a:spcBef>
              <a:spcAft>
                <a:spcPts val="0"/>
              </a:spcAft>
            </a:pP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“The mind is a flexible mirror.  Adjust it to see a better world”  Amit Ray</a:t>
            </a: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“Secret of Life is to fall seven times; get up eight times.”</a:t>
            </a: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Paulo Coelho</a:t>
            </a: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r>
              <a:rPr lang="en-US" sz="1800" dirty="0">
                <a:effectLst/>
                <a:latin typeface="Calibri" panose="020F0502020204030204" pitchFamily="34" charset="0"/>
                <a:ea typeface="Calibri" panose="020F0502020204030204" pitchFamily="34" charset="0"/>
              </a:rPr>
              <a:t>The Power of One!”   “Leading with Energy and Excellence”     Day  Egusquiza</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i="1" dirty="0">
                <a:effectLst/>
                <a:latin typeface="Calibri" panose="020F0502020204030204" pitchFamily="34" charset="0"/>
                <a:ea typeface="Calibri" panose="020F0502020204030204" pitchFamily="34" charset="0"/>
              </a:rPr>
              <a:t>“You're looking for </a:t>
            </a:r>
            <a:r>
              <a:rPr lang="en-US" sz="1800" b="1" i="1" dirty="0">
                <a:effectLst/>
                <a:latin typeface="Calibri" panose="020F0502020204030204" pitchFamily="34" charset="0"/>
                <a:ea typeface="Calibri" panose="020F0502020204030204" pitchFamily="34" charset="0"/>
              </a:rPr>
              <a:t>three things</a:t>
            </a:r>
            <a:r>
              <a:rPr lang="en-US" sz="1800" i="1" dirty="0">
                <a:effectLst/>
                <a:latin typeface="Calibri" panose="020F0502020204030204" pitchFamily="34" charset="0"/>
                <a:ea typeface="Calibri" panose="020F0502020204030204" pitchFamily="34" charset="0"/>
              </a:rPr>
              <a:t>, generally, in a person,” says Warren </a:t>
            </a:r>
            <a:r>
              <a:rPr lang="en-US" sz="1800" b="1" i="1" dirty="0">
                <a:effectLst/>
                <a:latin typeface="Calibri" panose="020F0502020204030204" pitchFamily="34" charset="0"/>
                <a:ea typeface="Calibri" panose="020F0502020204030204" pitchFamily="34" charset="0"/>
              </a:rPr>
              <a:t>Buffett</a:t>
            </a:r>
            <a:r>
              <a:rPr lang="en-US" sz="1800" i="1" dirty="0">
                <a:effectLst/>
                <a:latin typeface="Calibri" panose="020F0502020204030204" pitchFamily="34" charset="0"/>
                <a:ea typeface="Calibri" panose="020F0502020204030204" pitchFamily="34" charset="0"/>
              </a:rPr>
              <a:t>. “Intelligence, energy, and integrity. And if they don't have the last one, don't even bother with the first two.""   </a:t>
            </a:r>
            <a:r>
              <a:rPr lang="en-US" sz="1800" b="1" dirty="0">
                <a:effectLst/>
                <a:latin typeface="Calibri" panose="020F0502020204030204" pitchFamily="34" charset="0"/>
                <a:ea typeface="Calibri" panose="020F0502020204030204" pitchFamily="34" charset="0"/>
              </a:rPr>
              <a:t>AMEN</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b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b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Some great thoughts…  </a:t>
            </a:r>
          </a:p>
        </p:txBody>
      </p:sp>
      <p:sp>
        <p:nvSpPr>
          <p:cNvPr id="4" name="Slide Number Placeholder 3">
            <a:extLst>
              <a:ext uri="{FF2B5EF4-FFF2-40B4-BE49-F238E27FC236}">
                <a16:creationId xmlns:a16="http://schemas.microsoft.com/office/drawing/2014/main" id="{9FF32602-2C67-4002-853A-26BF08531FE0}"/>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FE41-7069-4FC5-A102-BA9EB73D8B19}"/>
              </a:ext>
            </a:extLst>
          </p:cNvPr>
          <p:cNvSpPr>
            <a:spLocks noGrp="1"/>
          </p:cNvSpPr>
          <p:nvPr>
            <p:ph type="title"/>
          </p:nvPr>
        </p:nvSpPr>
        <p:spPr/>
        <p:txBody>
          <a:bodyPr/>
          <a:lstStyle/>
          <a:p>
            <a:r>
              <a:rPr lang="en-US" dirty="0"/>
              <a:t>Anguish of Prior Authorization – High Value vs Low Value with many payer approvals.</a:t>
            </a:r>
          </a:p>
        </p:txBody>
      </p:sp>
      <p:sp>
        <p:nvSpPr>
          <p:cNvPr id="3" name="Content Placeholder 2">
            <a:extLst>
              <a:ext uri="{FF2B5EF4-FFF2-40B4-BE49-F238E27FC236}">
                <a16:creationId xmlns:a16="http://schemas.microsoft.com/office/drawing/2014/main" id="{BFFBA3CC-AE77-4D8E-8BFE-F9071D67C932}"/>
              </a:ext>
            </a:extLst>
          </p:cNvPr>
          <p:cNvSpPr>
            <a:spLocks noGrp="1"/>
          </p:cNvSpPr>
          <p:nvPr>
            <p:ph sz="half" idx="1"/>
          </p:nvPr>
        </p:nvSpPr>
        <p:spPr>
          <a:xfrm>
            <a:off x="677335" y="1619250"/>
            <a:ext cx="4184035" cy="4422111"/>
          </a:xfrm>
        </p:spPr>
        <p:txBody>
          <a:bodyPr/>
          <a:lstStyle/>
          <a:p>
            <a:r>
              <a:rPr lang="en-US" dirty="0"/>
              <a:t>Delays in medically necessary, physician ordered, patient specific care</a:t>
            </a:r>
          </a:p>
          <a:p>
            <a:r>
              <a:rPr lang="en-US" dirty="0"/>
              <a:t>21% of 182 M authorization transactions were full electronic in 2020.</a:t>
            </a:r>
          </a:p>
          <a:p>
            <a:r>
              <a:rPr lang="en-US" dirty="0"/>
              <a:t>Provider authorization processes:</a:t>
            </a:r>
          </a:p>
          <a:p>
            <a:pPr lvl="1"/>
            <a:r>
              <a:rPr lang="en-US" dirty="0"/>
              <a:t>Eligibility verification check   - 12 min</a:t>
            </a:r>
          </a:p>
          <a:p>
            <a:pPr lvl="1"/>
            <a:r>
              <a:rPr lang="en-US" dirty="0"/>
              <a:t>Determine if an authorization request was already filed.-  3 mins</a:t>
            </a:r>
          </a:p>
          <a:p>
            <a:pPr lvl="1"/>
            <a:r>
              <a:rPr lang="en-US" dirty="0"/>
              <a:t>Inquire if an authorization request was already filed. – 2 mins</a:t>
            </a:r>
          </a:p>
          <a:p>
            <a:pPr lvl="1"/>
            <a:r>
              <a:rPr lang="en-US" dirty="0"/>
              <a:t>Submit authorization request – 11 min</a:t>
            </a:r>
          </a:p>
          <a:p>
            <a:pPr lvl="1"/>
            <a:r>
              <a:rPr lang="en-US" dirty="0"/>
              <a:t>Process payer’s clinical questions and requests for additional information – 15 mins</a:t>
            </a:r>
          </a:p>
          <a:p>
            <a:pPr lvl="1"/>
            <a:r>
              <a:rPr lang="en-US" dirty="0"/>
              <a:t>Inquire concerning authorization request status – 2 mins  = 45 mins.  (CAGH index 2020)</a:t>
            </a:r>
          </a:p>
          <a:p>
            <a:pPr marL="342900" lvl="1" indent="0">
              <a:buNone/>
            </a:pPr>
            <a:endParaRPr lang="en-US" dirty="0"/>
          </a:p>
          <a:p>
            <a:pPr marL="342900" lvl="1" indent="0">
              <a:buNone/>
            </a:pPr>
            <a:r>
              <a:rPr lang="en-US" dirty="0"/>
              <a:t>And what if the initial request is denied?  Now alternatives? Patient notified?  Provider tried to appeal?  Cost and impact to pts’ health.</a:t>
            </a:r>
          </a:p>
          <a:p>
            <a:pPr marL="342900" lvl="1" indent="0">
              <a:buNone/>
            </a:pPr>
            <a:r>
              <a:rPr lang="en-US" dirty="0"/>
              <a:t>What about the hospital UR, Cancer, Imaging, etc. other departments?  Is this cost even tracked?</a:t>
            </a:r>
          </a:p>
        </p:txBody>
      </p:sp>
      <p:sp>
        <p:nvSpPr>
          <p:cNvPr id="4" name="Content Placeholder 3">
            <a:extLst>
              <a:ext uri="{FF2B5EF4-FFF2-40B4-BE49-F238E27FC236}">
                <a16:creationId xmlns:a16="http://schemas.microsoft.com/office/drawing/2014/main" id="{F5C28141-E2D1-498A-B010-FE0D80B3802A}"/>
              </a:ext>
            </a:extLst>
          </p:cNvPr>
          <p:cNvSpPr>
            <a:spLocks noGrp="1"/>
          </p:cNvSpPr>
          <p:nvPr>
            <p:ph sz="half" idx="2"/>
          </p:nvPr>
        </p:nvSpPr>
        <p:spPr>
          <a:xfrm>
            <a:off x="5089969" y="1685926"/>
            <a:ext cx="4184035" cy="4355438"/>
          </a:xfrm>
        </p:spPr>
        <p:txBody>
          <a:bodyPr/>
          <a:lstStyle/>
          <a:p>
            <a:r>
              <a:rPr lang="en-US" dirty="0"/>
              <a:t>“AHA urges CMS to address Prior authorization issues affecting Medicare Advantage patients.”</a:t>
            </a:r>
          </a:p>
          <a:p>
            <a:r>
              <a:rPr lang="en-US" dirty="0"/>
              <a:t>New, input request to the Biden Adm on the need for mandatory electronic submission and timelines for replying.  (Question: Who sets the rules for what services need prior auth?  What are they and how can the providers know the rationale behind)</a:t>
            </a:r>
          </a:p>
          <a:p>
            <a:r>
              <a:rPr lang="en-US" dirty="0"/>
              <a:t>Value based care = focusing on high value procedures, not excessive outpt volume. (Problem – many payers requires low acuity procedures, ex </a:t>
            </a:r>
            <a:r>
              <a:rPr lang="en-US" dirty="0" err="1"/>
              <a:t>xrays</a:t>
            </a:r>
            <a:r>
              <a:rPr lang="en-US" dirty="0"/>
              <a:t>, prior to approving a higher acuity procedure, ex. MRI.  Overutilization? And patient pays due to high deductibles.  How does that drive down the cost of healthcare –to the system and the pt?)  High value determined by </a:t>
            </a:r>
            <a:r>
              <a:rPr lang="en-US" dirty="0" err="1"/>
              <a:t>ea</a:t>
            </a:r>
            <a:r>
              <a:rPr lang="en-US" dirty="0"/>
              <a:t> payer.</a:t>
            </a:r>
          </a:p>
          <a:p>
            <a:r>
              <a:rPr lang="en-US" b="1" dirty="0">
                <a:solidFill>
                  <a:srgbClr val="C00000"/>
                </a:solidFill>
              </a:rPr>
              <a:t>Denials steadily rising, up to 10.8% 2ndQ 2020 – ½ of claim denials are caused by front end RCM such as prior authorization</a:t>
            </a:r>
            <a:r>
              <a:rPr lang="en-US" dirty="0"/>
              <a:t>. (Change healthcare 2016-2020)</a:t>
            </a:r>
          </a:p>
          <a:p>
            <a:r>
              <a:rPr lang="en-US" dirty="0"/>
              <a:t>AMA research – 14 hrs weekly spent trying to get prior authorization.  Impact to pt care.</a:t>
            </a:r>
          </a:p>
        </p:txBody>
      </p:sp>
      <p:sp>
        <p:nvSpPr>
          <p:cNvPr id="5" name="Footer Placeholder 4">
            <a:extLst>
              <a:ext uri="{FF2B5EF4-FFF2-40B4-BE49-F238E27FC236}">
                <a16:creationId xmlns:a16="http://schemas.microsoft.com/office/drawing/2014/main" id="{A8E645D3-1A4D-49E4-B2F9-249AD80F1C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2021</a:t>
            </a:r>
          </a:p>
        </p:txBody>
      </p:sp>
      <p:sp>
        <p:nvSpPr>
          <p:cNvPr id="6" name="Slide Number Placeholder 5">
            <a:extLst>
              <a:ext uri="{FF2B5EF4-FFF2-40B4-BE49-F238E27FC236}">
                <a16:creationId xmlns:a16="http://schemas.microsoft.com/office/drawing/2014/main" id="{0C2D93A7-7F04-47D2-A076-630E29B77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F54EB-928A-4CA0-B8AF-F4C971086AD1}"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71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828DF-8E12-4DC8-873F-87E4F3CA292D}"/>
              </a:ext>
            </a:extLst>
          </p:cNvPr>
          <p:cNvSpPr>
            <a:spLocks noGrp="1"/>
          </p:cNvSpPr>
          <p:nvPr>
            <p:ph sz="quarter" idx="13"/>
          </p:nvPr>
        </p:nvSpPr>
        <p:spPr>
          <a:xfrm>
            <a:off x="838200" y="1647607"/>
            <a:ext cx="10940839" cy="5210393"/>
          </a:xfrm>
        </p:spPr>
        <p:txBody>
          <a:bodyPr>
            <a:noAutofit/>
          </a:bodyPr>
          <a:lstStyle/>
          <a:p>
            <a:pPr>
              <a:lnSpc>
                <a:spcPct val="100000"/>
              </a:lnSpc>
              <a:spcBef>
                <a:spcPts val="0"/>
              </a:spcBef>
              <a:spcAft>
                <a:spcPts val="600"/>
              </a:spcAft>
            </a:pPr>
            <a:r>
              <a:rPr lang="en-US" sz="1800" b="1" dirty="0">
                <a:solidFill>
                  <a:srgbClr val="C00000"/>
                </a:solidFill>
              </a:rPr>
              <a:t>Final rule is out!  Most provisions go into effect 1-1-23</a:t>
            </a:r>
            <a:r>
              <a:rPr lang="en-US" sz="1800" dirty="0"/>
              <a:t>.  Payers slam as ‘half baked’.  Rushed as the sweeping rule revamping electronic prior authorization was finalized a scant 30 days from when it was proposed/Dec 10,2020.  Codified just 5 days before the Biden administration.  </a:t>
            </a:r>
          </a:p>
          <a:p>
            <a:pPr>
              <a:lnSpc>
                <a:spcPct val="100000"/>
              </a:lnSpc>
              <a:spcBef>
                <a:spcPts val="0"/>
              </a:spcBef>
              <a:spcAft>
                <a:spcPts val="600"/>
              </a:spcAft>
            </a:pPr>
            <a:r>
              <a:rPr lang="en-US" sz="1800" dirty="0"/>
              <a:t>The rule requires all Medicaid, CHIPS and those plans operating on federal exchanges which are commercial insurance plans to use standardized application programing to give providers and patients electronic access to prior authorization data, including pending decisions. Payers also have to give faster decisions.  In 2024, Maximum of 72 hrs for urgent and 7 days for standard requests.</a:t>
            </a:r>
          </a:p>
          <a:p>
            <a:pPr>
              <a:lnSpc>
                <a:spcPct val="100000"/>
              </a:lnSpc>
              <a:spcBef>
                <a:spcPts val="0"/>
              </a:spcBef>
              <a:spcAft>
                <a:spcPts val="600"/>
              </a:spcAft>
            </a:pPr>
            <a:r>
              <a:rPr lang="en-US" sz="1800" b="1" u="sng" dirty="0">
                <a:solidFill>
                  <a:srgbClr val="C00000"/>
                </a:solidFill>
              </a:rPr>
              <a:t>BIG concern!!!</a:t>
            </a:r>
            <a:r>
              <a:rPr lang="en-US" sz="1800" b="1" dirty="0">
                <a:solidFill>
                  <a:srgbClr val="C00000"/>
                </a:solidFill>
              </a:rPr>
              <a:t>  </a:t>
            </a:r>
            <a:r>
              <a:rPr lang="en-US" sz="1800" dirty="0"/>
              <a:t>Medicare advantage plans aren’t included in the final rule, but CMS is considering further rulemaking to make them similar.  That omission was a major hang-up for hospital groups which argues excluding the private plans –which cover about a 1/3 of the Medicare beneficiaries – could result in more variation in prior authorization processes in the U.S. and reduce incentives for providers to adopt the new standard methodology, per AHA. </a:t>
            </a:r>
          </a:p>
          <a:p>
            <a:pPr>
              <a:lnSpc>
                <a:spcPct val="100000"/>
              </a:lnSpc>
              <a:spcBef>
                <a:spcPts val="0"/>
              </a:spcBef>
              <a:spcAft>
                <a:spcPts val="600"/>
              </a:spcAft>
            </a:pPr>
            <a:r>
              <a:rPr lang="en-US" sz="1800" i="1" dirty="0"/>
              <a:t>Per a 2019 AMA survey of physicians – 14 hrs of each week is dedicated to trying to get prior authorization for care the physician believes is necessary for the patient’s care…including ongoing drug therapy.   Didn’t even ask the hospitals about their costs with prior authorizations!</a:t>
            </a:r>
          </a:p>
          <a:p>
            <a:pPr>
              <a:lnSpc>
                <a:spcPct val="100000"/>
              </a:lnSpc>
              <a:spcBef>
                <a:spcPts val="0"/>
              </a:spcBef>
              <a:spcAft>
                <a:spcPts val="600"/>
              </a:spcAft>
            </a:pPr>
            <a:r>
              <a:rPr lang="en-US" sz="1800" i="1" dirty="0">
                <a:solidFill>
                  <a:srgbClr val="C00000"/>
                </a:solidFill>
              </a:rPr>
              <a:t>Faxing vs creating secure portal to ‘place’ all medical records for payers. Control what is seen but also allow for rapid review and decisions.</a:t>
            </a:r>
          </a:p>
        </p:txBody>
      </p:sp>
      <p:sp>
        <p:nvSpPr>
          <p:cNvPr id="4" name="Slide Number Placeholder 3">
            <a:extLst>
              <a:ext uri="{FF2B5EF4-FFF2-40B4-BE49-F238E27FC236}">
                <a16:creationId xmlns:a16="http://schemas.microsoft.com/office/drawing/2014/main" id="{37038698-606C-4E35-BB7F-B5CE6E6894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44B20B6-2E92-AE40-8861-4F7749E7E398}"/>
              </a:ext>
            </a:extLst>
          </p:cNvPr>
          <p:cNvSpPr txBox="1">
            <a:spLocks/>
          </p:cNvSpPr>
          <p:nvPr/>
        </p:nvSpPr>
        <p:spPr>
          <a:xfrm>
            <a:off x="0" y="136526"/>
            <a:ext cx="11865685" cy="132989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CMS guidance on Prior Authorization</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4000" b="0" i="0" u="none" strike="noStrike" kern="1200" cap="none" spc="0" normalizeH="0" baseline="0" noProof="0" dirty="0">
                <a:ln>
                  <a:noFill/>
                </a:ln>
                <a:solidFill>
                  <a:srgbClr val="00B050"/>
                </a:solidFill>
                <a:effectLst/>
                <a:uLnTx/>
                <a:uFillTx/>
                <a:latin typeface="Calibri Light" panose="020F0302020204030204"/>
                <a:ea typeface="+mj-ea"/>
                <a:cs typeface="+mj-cs"/>
              </a:rPr>
              <a:t>2-18-21: Biden Adm “pause” rollout to assess</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pic>
        <p:nvPicPr>
          <p:cNvPr id="8" name="Graphic 7" descr="Comment Important with solid fill">
            <a:extLst>
              <a:ext uri="{FF2B5EF4-FFF2-40B4-BE49-F238E27FC236}">
                <a16:creationId xmlns:a16="http://schemas.microsoft.com/office/drawing/2014/main" id="{76FC8159-B042-694E-8B35-716C10A52B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9093" y="3429000"/>
            <a:ext cx="914400" cy="914400"/>
          </a:xfrm>
          <a:prstGeom prst="rect">
            <a:avLst/>
          </a:prstGeom>
        </p:spPr>
      </p:pic>
    </p:spTree>
    <p:extLst>
      <p:ext uri="{BB962C8B-B14F-4D97-AF65-F5344CB8AC3E}">
        <p14:creationId xmlns:p14="http://schemas.microsoft.com/office/powerpoint/2010/main" val="40094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86FC-8E43-47F5-9331-04EBBC35DD85}"/>
              </a:ext>
            </a:extLst>
          </p:cNvPr>
          <p:cNvSpPr>
            <a:spLocks noGrp="1"/>
          </p:cNvSpPr>
          <p:nvPr>
            <p:ph type="title"/>
          </p:nvPr>
        </p:nvSpPr>
        <p:spPr/>
        <p:txBody>
          <a:bodyPr/>
          <a:lstStyle/>
          <a:p>
            <a:r>
              <a:rPr lang="en-US" dirty="0"/>
              <a:t>UR’s role:  First Touch</a:t>
            </a:r>
          </a:p>
        </p:txBody>
      </p:sp>
      <p:sp>
        <p:nvSpPr>
          <p:cNvPr id="3" name="Content Placeholder 2">
            <a:extLst>
              <a:ext uri="{FF2B5EF4-FFF2-40B4-BE49-F238E27FC236}">
                <a16:creationId xmlns:a16="http://schemas.microsoft.com/office/drawing/2014/main" id="{A52F1C08-BD39-4026-A0B1-B5DCD1F0D450}"/>
              </a:ext>
            </a:extLst>
          </p:cNvPr>
          <p:cNvSpPr>
            <a:spLocks noGrp="1"/>
          </p:cNvSpPr>
          <p:nvPr>
            <p:ph idx="1"/>
          </p:nvPr>
        </p:nvSpPr>
        <p:spPr/>
        <p:txBody>
          <a:bodyPr/>
          <a:lstStyle/>
          <a:p>
            <a:r>
              <a:rPr lang="en-US" dirty="0"/>
              <a:t>Key elements to success of UR:</a:t>
            </a:r>
          </a:p>
          <a:p>
            <a:pPr marL="457200" indent="-457200">
              <a:buFont typeface="+mj-lt"/>
              <a:buAutoNum type="arabicPeriod"/>
            </a:pPr>
            <a:r>
              <a:rPr lang="en-US" dirty="0">
                <a:solidFill>
                  <a:srgbClr val="FF0000"/>
                </a:solidFill>
              </a:rPr>
              <a:t>Understanding each payer’s rules for determining an inpt status.</a:t>
            </a:r>
          </a:p>
          <a:p>
            <a:pPr marL="0" indent="0">
              <a:buNone/>
            </a:pPr>
            <a:r>
              <a:rPr lang="en-US" dirty="0"/>
              <a:t>	Each payer has their own. Who is the payer, what are the rules?</a:t>
            </a:r>
          </a:p>
          <a:p>
            <a:pPr marL="0" indent="0">
              <a:buNone/>
            </a:pPr>
            <a:r>
              <a:rPr lang="en-US" dirty="0"/>
              <a:t>	Traditional Medicare does not use IQ or MCG.  The 2 MN – presumption and benchmark</a:t>
            </a:r>
          </a:p>
          <a:p>
            <a:pPr marL="0" indent="0">
              <a:buNone/>
            </a:pPr>
            <a:r>
              <a:rPr lang="en-US" dirty="0"/>
              <a:t>	Develop a payer matrix that includes timelines for payer notification, type of payment from each payer/per day/DRG/% of billed charges, arbitrary guidelines, observation guidelines, etc.</a:t>
            </a:r>
          </a:p>
          <a:p>
            <a:pPr marL="457200" indent="-457200">
              <a:buAutoNum type="arabicPeriod" startAt="2"/>
            </a:pPr>
            <a:r>
              <a:rPr lang="en-US" dirty="0"/>
              <a:t>Physician documentation will guide the supporting of inpt acuity.</a:t>
            </a:r>
          </a:p>
          <a:p>
            <a:pPr marL="457200" indent="-457200">
              <a:buAutoNum type="arabicPeriod" startAt="2"/>
            </a:pPr>
            <a:r>
              <a:rPr lang="en-US" dirty="0"/>
              <a:t>Coordinate with providers, CDI and internal physician advisor for ongoing education.</a:t>
            </a:r>
          </a:p>
        </p:txBody>
      </p:sp>
      <p:sp>
        <p:nvSpPr>
          <p:cNvPr id="4" name="Slide Number Placeholder 3">
            <a:extLst>
              <a:ext uri="{FF2B5EF4-FFF2-40B4-BE49-F238E27FC236}">
                <a16:creationId xmlns:a16="http://schemas.microsoft.com/office/drawing/2014/main" id="{36690D0F-9FDE-4CE8-99F7-4C12EC49453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31470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5E4E-36A2-49F5-8491-1AB7BB0A8A62}"/>
              </a:ext>
            </a:extLst>
          </p:cNvPr>
          <p:cNvSpPr>
            <a:spLocks noGrp="1"/>
          </p:cNvSpPr>
          <p:nvPr>
            <p:ph type="title"/>
          </p:nvPr>
        </p:nvSpPr>
        <p:spPr/>
        <p:txBody>
          <a:bodyPr/>
          <a:lstStyle/>
          <a:p>
            <a:r>
              <a:rPr lang="en-US" dirty="0"/>
              <a:t>UR’s 2</a:t>
            </a:r>
            <a:r>
              <a:rPr lang="en-US" baseline="30000" dirty="0"/>
              <a:t>nd</a:t>
            </a:r>
            <a:r>
              <a:rPr lang="en-US" dirty="0"/>
              <a:t> touch- Traditional Medicare</a:t>
            </a:r>
          </a:p>
        </p:txBody>
      </p:sp>
      <p:sp>
        <p:nvSpPr>
          <p:cNvPr id="3" name="Content Placeholder 2">
            <a:extLst>
              <a:ext uri="{FF2B5EF4-FFF2-40B4-BE49-F238E27FC236}">
                <a16:creationId xmlns:a16="http://schemas.microsoft.com/office/drawing/2014/main" id="{FCEFAF6E-2177-4D0D-948D-1A6F8B7DAF6B}"/>
              </a:ext>
            </a:extLst>
          </p:cNvPr>
          <p:cNvSpPr>
            <a:spLocks noGrp="1"/>
          </p:cNvSpPr>
          <p:nvPr>
            <p:ph idx="1"/>
          </p:nvPr>
        </p:nvSpPr>
        <p:spPr/>
        <p:txBody>
          <a:bodyPr/>
          <a:lstStyle/>
          <a:p>
            <a:r>
              <a:rPr lang="en-US" b="1" u="sng" dirty="0"/>
              <a:t>Traditional Medicare/TM – it is all done internally using the 2 MN rules.   </a:t>
            </a:r>
          </a:p>
          <a:p>
            <a:r>
              <a:rPr lang="en-US" dirty="0"/>
              <a:t>2 MN presumption – anticipate the pt will need an estimated 2 MN to resolve care.  What is the plan?   (First touch)</a:t>
            </a:r>
          </a:p>
          <a:p>
            <a:r>
              <a:rPr lang="en-US" dirty="0"/>
              <a:t>2 MN benchmark – as the 2</a:t>
            </a:r>
            <a:r>
              <a:rPr lang="en-US" baseline="30000" dirty="0"/>
              <a:t>nd</a:t>
            </a:r>
            <a:r>
              <a:rPr lang="en-US" dirty="0"/>
              <a:t> MN approaches in an outpt status  (ER 1</a:t>
            </a:r>
            <a:r>
              <a:rPr lang="en-US" baseline="30000" dirty="0"/>
              <a:t>st</a:t>
            </a:r>
            <a:r>
              <a:rPr lang="en-US" dirty="0"/>
              <a:t> MN/need 1 more to be an inpt   or   2 MN in obs) –is there a clinical reason to be in a bed? Yes, what is the plan?</a:t>
            </a:r>
          </a:p>
          <a:p>
            <a:r>
              <a:rPr lang="en-US" dirty="0"/>
              <a:t>Is a 1 MN stay allowed under TM’s 2 MN rule?  Absolutely. If there was a plan for 2 and the pt had an early unexpected discharge = 1 MN inpt billable.  If the pt had 1 outpt MN and then a 2</a:t>
            </a:r>
            <a:r>
              <a:rPr lang="en-US" baseline="30000" dirty="0"/>
              <a:t>nd</a:t>
            </a:r>
            <a:r>
              <a:rPr lang="en-US" dirty="0"/>
              <a:t> medically appropriate midnight = 1 MN inpt billable.</a:t>
            </a:r>
          </a:p>
          <a:p>
            <a:r>
              <a:rPr lang="en-US" dirty="0"/>
              <a:t>Key- the plan outlined.  Documented and met early   or   met the 2</a:t>
            </a:r>
            <a:r>
              <a:rPr lang="en-US" baseline="30000" dirty="0"/>
              <a:t>nd</a:t>
            </a:r>
            <a:r>
              <a:rPr lang="en-US" dirty="0"/>
              <a:t> MN.</a:t>
            </a:r>
          </a:p>
        </p:txBody>
      </p:sp>
      <p:sp>
        <p:nvSpPr>
          <p:cNvPr id="4" name="Slide Number Placeholder 3">
            <a:extLst>
              <a:ext uri="{FF2B5EF4-FFF2-40B4-BE49-F238E27FC236}">
                <a16:creationId xmlns:a16="http://schemas.microsoft.com/office/drawing/2014/main" id="{485FB9AF-AA86-47FA-B377-73CBE19E0E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25341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FE47-0DCD-4ED7-A087-A79F239CBC41}"/>
              </a:ext>
            </a:extLst>
          </p:cNvPr>
          <p:cNvSpPr>
            <a:spLocks noGrp="1"/>
          </p:cNvSpPr>
          <p:nvPr>
            <p:ph type="title"/>
          </p:nvPr>
        </p:nvSpPr>
        <p:spPr/>
        <p:txBody>
          <a:bodyPr/>
          <a:lstStyle/>
          <a:p>
            <a:r>
              <a:rPr lang="en-US" dirty="0"/>
              <a:t>UR’s 2</a:t>
            </a:r>
            <a:r>
              <a:rPr lang="en-US" baseline="30000" dirty="0"/>
              <a:t>nd</a:t>
            </a:r>
            <a:r>
              <a:rPr lang="en-US" dirty="0"/>
              <a:t> Touch- Other payers</a:t>
            </a:r>
          </a:p>
        </p:txBody>
      </p:sp>
      <p:sp>
        <p:nvSpPr>
          <p:cNvPr id="3" name="Content Placeholder 2">
            <a:extLst>
              <a:ext uri="{FF2B5EF4-FFF2-40B4-BE49-F238E27FC236}">
                <a16:creationId xmlns:a16="http://schemas.microsoft.com/office/drawing/2014/main" id="{9CD87C9C-2BFF-41BE-B389-1C6C92790D10}"/>
              </a:ext>
            </a:extLst>
          </p:cNvPr>
          <p:cNvSpPr>
            <a:spLocks noGrp="1"/>
          </p:cNvSpPr>
          <p:nvPr>
            <p:ph idx="1"/>
          </p:nvPr>
        </p:nvSpPr>
        <p:spPr>
          <a:xfrm>
            <a:off x="1097280" y="1885951"/>
            <a:ext cx="10058400" cy="3983142"/>
          </a:xfrm>
        </p:spPr>
        <p:txBody>
          <a:bodyPr>
            <a:normAutofit fontScale="92500" lnSpcReduction="10000"/>
          </a:bodyPr>
          <a:lstStyle/>
          <a:p>
            <a:r>
              <a:rPr lang="en-US" u="sng" dirty="0"/>
              <a:t>Other non-Traditional Medicare payers</a:t>
            </a:r>
          </a:p>
          <a:p>
            <a:pPr marL="457200" indent="-457200">
              <a:buFont typeface="+mj-lt"/>
              <a:buAutoNum type="arabicPeriod"/>
            </a:pPr>
            <a:r>
              <a:rPr lang="en-US" dirty="0"/>
              <a:t>Submission of records using the payer’s KNOWN definition of inpt.</a:t>
            </a:r>
          </a:p>
          <a:p>
            <a:pPr marL="457200" indent="-457200">
              <a:buFont typeface="+mj-lt"/>
              <a:buAutoNum type="arabicPeriod"/>
            </a:pPr>
            <a:r>
              <a:rPr lang="en-US" dirty="0"/>
              <a:t>Reviewing the record – from the ED as all records from CDI or other interaction with the pt may not be available by the time records are due to the payer.  Clarify internally</a:t>
            </a:r>
          </a:p>
          <a:p>
            <a:pPr marL="457200" indent="-457200">
              <a:buFont typeface="+mj-lt"/>
              <a:buAutoNum type="arabicPeriod"/>
            </a:pPr>
            <a:r>
              <a:rPr lang="en-US" dirty="0"/>
              <a:t>Outline WHY the pt is an inpt – using their criteria PLUS co-morbid conditions, risk factors, other documentation to support inpt.</a:t>
            </a:r>
          </a:p>
          <a:p>
            <a:pPr marL="457200" indent="-457200">
              <a:buFont typeface="+mj-lt"/>
              <a:buAutoNum type="arabicPeriod"/>
            </a:pPr>
            <a:r>
              <a:rPr lang="en-US" dirty="0"/>
              <a:t>Observation is a ‘fall back position’.  Doesn’t meet, no other factors… but don’t ASK for observation.  ASK for inpt.  Learn why the payer won’t approve inpt.  </a:t>
            </a:r>
          </a:p>
          <a:p>
            <a:pPr marL="457200" indent="-457200">
              <a:buFont typeface="+mj-lt"/>
              <a:buAutoNum type="arabicPeriod"/>
            </a:pPr>
            <a:r>
              <a:rPr lang="en-US" dirty="0"/>
              <a:t>Track and trend/TNT by payer.</a:t>
            </a:r>
          </a:p>
          <a:p>
            <a:pPr marL="457200" indent="-457200">
              <a:buFont typeface="+mj-lt"/>
              <a:buAutoNum type="arabicPeriod"/>
            </a:pPr>
            <a:r>
              <a:rPr lang="en-US" dirty="0"/>
              <a:t>Develop a payer matrix – all rules, timelines, </a:t>
            </a:r>
            <a:r>
              <a:rPr lang="en-US" dirty="0" err="1"/>
              <a:t>etc</a:t>
            </a:r>
            <a:r>
              <a:rPr lang="en-US" dirty="0"/>
              <a:t> tied to contract.  Knowledge is power!</a:t>
            </a:r>
          </a:p>
          <a:p>
            <a:endParaRPr lang="en-US" dirty="0"/>
          </a:p>
        </p:txBody>
      </p:sp>
      <p:sp>
        <p:nvSpPr>
          <p:cNvPr id="4" name="Slide Number Placeholder 3">
            <a:extLst>
              <a:ext uri="{FF2B5EF4-FFF2-40B4-BE49-F238E27FC236}">
                <a16:creationId xmlns:a16="http://schemas.microsoft.com/office/drawing/2014/main" id="{3EE45A5B-FB04-4172-A4DA-671036E05AF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99765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697D2-EE7D-4F54-8CEA-FD439C47A920}"/>
              </a:ext>
            </a:extLst>
          </p:cNvPr>
          <p:cNvSpPr txBox="1"/>
          <p:nvPr/>
        </p:nvSpPr>
        <p:spPr>
          <a:xfrm>
            <a:off x="914399" y="-156597"/>
            <a:ext cx="10372725" cy="71711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Prior Authorization Request for Inpatient</a:t>
            </a:r>
          </a:p>
          <a:p>
            <a:pPr marL="0" marR="0" lvl="0" indent="0" algn="ctr" defTabSz="914400" rtl="0" eaLnBrk="1" fontAlgn="auto" latinLnBrk="0" hangingPunct="1">
              <a:lnSpc>
                <a:spcPct val="100000"/>
              </a:lnSpc>
              <a:spcBef>
                <a:spcPts val="0"/>
              </a:spcBef>
              <a:spcAft>
                <a:spcPts val="0"/>
              </a:spcAft>
              <a:buClrTx/>
              <a:buSzTx/>
              <a:buFontTx/>
              <a:buNone/>
              <a:tabLst>
                <a:tab pos="514350" algn="l"/>
                <a:tab pos="2171700" algn="l"/>
              </a:tabLst>
              <a:defRPr/>
            </a:pPr>
            <a:r>
              <a:rPr lang="en-US" sz="1400" dirty="0">
                <a:solidFill>
                  <a:srgbClr val="000000"/>
                </a:solidFill>
                <a:latin typeface="Times New Roman" panose="02020603050405020304" pitchFamily="18" charset="0"/>
                <a:ea typeface="Times New Roman" panose="02020603050405020304" pitchFamily="18" charset="0"/>
              </a:rPr>
              <a:t>Non-Traditional Medicare/TM payers  (TM- we do our own/2MN rule)</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Patient Name					DOB:</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Insurance name:					Subscriber #:                                       (SAMPLE FOR SUBMISSION WITH RECORDS TO PAYER/UR)</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Records sent /attached to support inpt request: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ER physician</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ER nursing notes</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Lab results</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Imaging results</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H&amp;P</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Other ___________</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Additional justification to support inpt request: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Meets clinical guidelines for the following diagnosis and course of treatment:  (List)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IQ or MCG: (List their supporting info)</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Other co-morbid conditions that will impact the need for inpt level of care: (List)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Known or suspected risk factors that further support inpt:  (List)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Based on the attached and the above additional justification:</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Inpatient patient status is requested.  _____</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If inpt is denied, we would request the justification for same to be included in the decision letter.  A Peer-to-Peer call will be immediately scheduled as necessary. ( CMS Form 1696/Appointment of a Representative has been completed by the patient.)</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Outpt observation level of care, at the beginning of care, with the immediate intervention to move to inpt if the patient’s condition ‘rules in,’ or other clinical indicators are identified.  _____    NOTE:  Inpt will be requested immediately upon meeting inpt criteria.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Respectfully submitted,</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Name, UR Team</a:t>
            </a:r>
          </a:p>
          <a:p>
            <a:pPr marL="0" marR="0" lvl="0" indent="0" algn="l" defTabSz="914400" rtl="0" eaLnBrk="1" fontAlgn="auto" latinLnBrk="0" hangingPunct="1">
              <a:lnSpc>
                <a:spcPct val="100000"/>
              </a:lnSpc>
              <a:spcBef>
                <a:spcPts val="0"/>
              </a:spcBef>
              <a:spcAft>
                <a:spcPts val="0"/>
              </a:spcAft>
              <a:buClrTx/>
              <a:buSzTx/>
              <a:buFontTx/>
              <a:buNone/>
              <a:tabLst>
                <a:tab pos="514350" algn="l"/>
                <a:tab pos="21717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Date /time sent to payer_________    </a:t>
            </a:r>
          </a:p>
        </p:txBody>
      </p:sp>
    </p:spTree>
    <p:extLst>
      <p:ext uri="{BB962C8B-B14F-4D97-AF65-F5344CB8AC3E}">
        <p14:creationId xmlns:p14="http://schemas.microsoft.com/office/powerpoint/2010/main" val="164221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04E42-7E6A-4B21-B284-8EDF22D70F47}"/>
              </a:ext>
            </a:extLst>
          </p:cNvPr>
          <p:cNvSpPr>
            <a:spLocks noGrp="1"/>
          </p:cNvSpPr>
          <p:nvPr>
            <p:ph idx="1"/>
          </p:nvPr>
        </p:nvSpPr>
        <p:spPr>
          <a:xfrm>
            <a:off x="901388" y="1681162"/>
            <a:ext cx="9995029" cy="4857750"/>
          </a:xfrm>
        </p:spPr>
        <p:txBody>
          <a:bodyPr>
            <a:normAutofit/>
          </a:bodyPr>
          <a:lstStyle/>
          <a:p>
            <a:pPr marL="0" indent="0" eaLnBrk="1" hangingPunct="1">
              <a:buNone/>
              <a:defRPr/>
            </a:pPr>
            <a:r>
              <a:rPr lang="en-US" sz="1800" b="1" dirty="0"/>
              <a:t>§ 422.214 Special rules for services furnished by noncontract providers.</a:t>
            </a:r>
          </a:p>
          <a:p>
            <a:pPr marL="342900" indent="-342900" eaLnBrk="1" hangingPunct="1">
              <a:buFont typeface="+mj-lt"/>
              <a:buAutoNum type="alphaLcParenR"/>
              <a:defRPr/>
            </a:pPr>
            <a:r>
              <a:rPr lang="en-US" sz="1800" dirty="0"/>
              <a:t>Services furnished by non-section 1861(u) providers. </a:t>
            </a:r>
          </a:p>
          <a:p>
            <a:pPr marL="800100" lvl="1" indent="-342900" eaLnBrk="1" hangingPunct="1">
              <a:buFont typeface="+mj-lt"/>
              <a:buAutoNum type="arabicParenR"/>
              <a:defRPr/>
            </a:pPr>
            <a:r>
              <a:rPr lang="en-US" sz="1800" dirty="0">
                <a:highlight>
                  <a:srgbClr val="FFFF00"/>
                </a:highlight>
              </a:rPr>
              <a:t>Any provider (other than a provider of services as defined in section 1861(u) of the Act) that does not have in effect a contract establishing payment amounts for services furnished to a beneficiary enrolled in an MA coordinated care plan, an MSA plan, or an MA private fee-for-service plan must </a:t>
            </a:r>
            <a:r>
              <a:rPr lang="en-US" sz="1800" u="sng" dirty="0">
                <a:highlight>
                  <a:srgbClr val="FFFF00"/>
                </a:highlight>
              </a:rPr>
              <a:t>accept, as payment in full, the amounts that the provider could collect if the beneficiary were enrolled in original Medicare. </a:t>
            </a:r>
          </a:p>
          <a:p>
            <a:pPr marL="800100" lvl="1" indent="-342900" eaLnBrk="1" hangingPunct="1">
              <a:buFont typeface="+mj-lt"/>
              <a:buAutoNum type="arabicParenR"/>
              <a:defRPr/>
            </a:pPr>
            <a:r>
              <a:rPr lang="en-US" sz="1800" dirty="0"/>
              <a:t>Any statutory provisions (including penalty provisions) that apply to payment for services furnished to a beneficiary not enrolled in an MA plan also apply to the payment described in paragraph (a)(1) of this section.</a:t>
            </a:r>
          </a:p>
          <a:p>
            <a:pPr marL="342900" indent="-342900" eaLnBrk="1" hangingPunct="1">
              <a:buFont typeface="+mj-lt"/>
              <a:buAutoNum type="alphaLcParenR"/>
              <a:defRPr/>
            </a:pPr>
            <a:r>
              <a:rPr lang="en-US" sz="1800" dirty="0"/>
              <a:t>Services furnished by section 1861(u) providers of service. Any provider of services as defined in section 1861(u) of the Act that does not have in effect a contract establishing payment amounts for services furnished to a beneficiary enrolled in an MA coordinated care plan, an MSA plan, or an MA private fee-for-service plan must accept, as payment in full, the amounts (less any payments under §§ 412.105(g) and 413.76 of this chapter) that it could collect if the beneficiary were enrolled in original Medicare. (Section 412.105(g) concerns indirect medical education payment to hospitals for managed care enrollees. Section 413.76 concerns calculating payment for direct medical education costs.) </a:t>
            </a:r>
          </a:p>
          <a:p>
            <a:pPr marL="109728" indent="0" eaLnBrk="1" fontAlgn="auto" hangingPunct="1">
              <a:spcAft>
                <a:spcPts val="0"/>
              </a:spcAft>
              <a:buNone/>
              <a:defRPr/>
            </a:pPr>
            <a:endParaRPr lang="en-US" dirty="0"/>
          </a:p>
        </p:txBody>
      </p:sp>
      <p:sp>
        <p:nvSpPr>
          <p:cNvPr id="5" name="Slide Number Placeholder 4">
            <a:extLst>
              <a:ext uri="{FF2B5EF4-FFF2-40B4-BE49-F238E27FC236}">
                <a16:creationId xmlns:a16="http://schemas.microsoft.com/office/drawing/2014/main" id="{27262885-1872-4D2A-8015-3A6B46E8BD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2299C8-2193-4B02-BFA8-CBD84291F578}"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675"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7" name="Title 1">
            <a:extLst>
              <a:ext uri="{FF2B5EF4-FFF2-40B4-BE49-F238E27FC236}">
                <a16:creationId xmlns:a16="http://schemas.microsoft.com/office/drawing/2014/main" id="{2E5F51F3-CD96-804D-A9F1-D7DC2EB03D4F}"/>
              </a:ext>
            </a:extLst>
          </p:cNvPr>
          <p:cNvSpPr txBox="1">
            <a:spLocks/>
          </p:cNvSpPr>
          <p:nvPr/>
        </p:nvSpPr>
        <p:spPr>
          <a:xfrm>
            <a:off x="-10759" y="136525"/>
            <a:ext cx="11819325" cy="123437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 Regulations </a:t>
            </a:r>
            <a:r>
              <a:rPr kumimoji="0" lang="en-US" alt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42 C.F.R. § </a:t>
            </a: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422.214</a:t>
            </a:r>
            <a:b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4000" b="0" i="0" u="none" strike="noStrike" kern="1200" cap="none" spc="0" normalizeH="0" baseline="0" noProof="0" dirty="0">
                <a:ln>
                  <a:noFill/>
                </a:ln>
                <a:solidFill>
                  <a:srgbClr val="00B050"/>
                </a:solidFill>
                <a:effectLst/>
                <a:uLnTx/>
                <a:uFillTx/>
                <a:latin typeface="Calibri Light" panose="020F0302020204030204"/>
                <a:ea typeface="+mj-ea"/>
                <a:cs typeface="+mj-cs"/>
              </a:rPr>
              <a:t>If non-contracting with a MA plan….</a:t>
            </a:r>
          </a:p>
        </p:txBody>
      </p:sp>
    </p:spTree>
    <p:extLst>
      <p:ext uri="{BB962C8B-B14F-4D97-AF65-F5344CB8AC3E}">
        <p14:creationId xmlns:p14="http://schemas.microsoft.com/office/powerpoint/2010/main" val="372830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DC286FA-D5E6-4D84-B46F-309E171138BD}"/>
              </a:ext>
            </a:extLst>
          </p:cNvPr>
          <p:cNvSpPr>
            <a:spLocks noGrp="1" noChangeArrowheads="1"/>
          </p:cNvSpPr>
          <p:nvPr>
            <p:ph type="title"/>
          </p:nvPr>
        </p:nvSpPr>
        <p:spPr>
          <a:xfrm>
            <a:off x="753533" y="338258"/>
            <a:ext cx="8595784" cy="1320800"/>
          </a:xfrm>
        </p:spPr>
        <p:txBody>
          <a:bodyPr/>
          <a:lstStyle/>
          <a:p>
            <a:pPr eaLnBrk="1" hangingPunct="1"/>
            <a:r>
              <a:rPr lang="en-US" altLang="en-US" sz="3200" b="1" dirty="0">
                <a:solidFill>
                  <a:schemeClr val="tx1"/>
                </a:solidFill>
              </a:rPr>
              <a:t>3 Legs of Anguish – Pt Status, DRG Downgrades, Re-Admissions- Medicare Advantage</a:t>
            </a:r>
          </a:p>
        </p:txBody>
      </p:sp>
      <p:sp>
        <p:nvSpPr>
          <p:cNvPr id="69635" name="Content Placeholder 2">
            <a:extLst>
              <a:ext uri="{FF2B5EF4-FFF2-40B4-BE49-F238E27FC236}">
                <a16:creationId xmlns:a16="http://schemas.microsoft.com/office/drawing/2014/main" id="{C27F0686-4BD8-4F79-BA91-2D0B8B3C7BD0}"/>
              </a:ext>
            </a:extLst>
          </p:cNvPr>
          <p:cNvSpPr>
            <a:spLocks noGrp="1" noChangeArrowheads="1"/>
          </p:cNvSpPr>
          <p:nvPr>
            <p:ph idx="1"/>
          </p:nvPr>
        </p:nvSpPr>
        <p:spPr>
          <a:xfrm>
            <a:off x="677333" y="1930401"/>
            <a:ext cx="8595784" cy="4111626"/>
          </a:xfrm>
        </p:spPr>
        <p:txBody>
          <a:bodyPr/>
          <a:lstStyle/>
          <a:p>
            <a:pPr lvl="0" eaLnBrk="1" hangingPunct="1">
              <a:buClr>
                <a:srgbClr val="90C226"/>
              </a:buClr>
            </a:pPr>
            <a:r>
              <a:rPr lang="en-US" altLang="en-US" sz="2000" u="sng" dirty="0"/>
              <a:t>DRG </a:t>
            </a:r>
            <a:r>
              <a:rPr lang="en-US" altLang="en-US" sz="2400" b="1" u="sng" dirty="0"/>
              <a:t>Downgrades</a:t>
            </a:r>
            <a:r>
              <a:rPr lang="en-US" altLang="en-US" sz="2000" u="sng" dirty="0"/>
              <a:t> </a:t>
            </a:r>
            <a:r>
              <a:rPr lang="en-US" altLang="en-US" sz="2000" dirty="0"/>
              <a:t>– what documentation standards are required to allow all physician inclusion of ALL dx the </a:t>
            </a:r>
            <a:r>
              <a:rPr lang="en-US" altLang="en-US" sz="2000" dirty="0" err="1"/>
              <a:t>pt</a:t>
            </a:r>
            <a:r>
              <a:rPr lang="en-US" altLang="en-US" sz="2000" dirty="0"/>
              <a:t> has and are included in the thought process/not always the actual treatment? </a:t>
            </a:r>
          </a:p>
          <a:p>
            <a:pPr eaLnBrk="1" hangingPunct="1"/>
            <a:r>
              <a:rPr lang="en-US" altLang="en-US" sz="2000" u="sng" dirty="0"/>
              <a:t>Pt Status </a:t>
            </a:r>
            <a:r>
              <a:rPr lang="en-US" altLang="en-US" sz="2400" b="1" u="sng" dirty="0"/>
              <a:t>Disputes</a:t>
            </a:r>
            <a:r>
              <a:rPr lang="en-US" altLang="en-US" sz="2000" dirty="0"/>
              <a:t>– what is their definition of an </a:t>
            </a:r>
            <a:r>
              <a:rPr lang="en-US" altLang="en-US" sz="2000" dirty="0" err="1"/>
              <a:t>inpt</a:t>
            </a:r>
            <a:r>
              <a:rPr lang="en-US" altLang="en-US" sz="2000" dirty="0"/>
              <a:t>?</a:t>
            </a:r>
          </a:p>
          <a:p>
            <a:pPr eaLnBrk="1" hangingPunct="1"/>
            <a:r>
              <a:rPr lang="en-US" altLang="en-US" sz="2000" u="sng" dirty="0"/>
              <a:t>Readmission </a:t>
            </a:r>
            <a:r>
              <a:rPr lang="en-US" altLang="en-US" sz="2400" b="1" u="sng" dirty="0"/>
              <a:t>Denials</a:t>
            </a:r>
            <a:r>
              <a:rPr lang="en-US" altLang="en-US" sz="2400" b="1" dirty="0"/>
              <a:t> </a:t>
            </a:r>
            <a:r>
              <a:rPr lang="en-US" altLang="en-US" sz="2000" dirty="0"/>
              <a:t>-  Related means?  30 days when CMS does not use this standard.  Preventable means?</a:t>
            </a:r>
          </a:p>
          <a:p>
            <a:pPr eaLnBrk="1" hangingPunct="1"/>
            <a:r>
              <a:rPr lang="en-US" altLang="en-US" sz="2000" dirty="0">
                <a:solidFill>
                  <a:srgbClr val="C00000"/>
                </a:solidFill>
              </a:rPr>
              <a:t>Hint – all must be in the contract!  Usually silent.</a:t>
            </a:r>
          </a:p>
          <a:p>
            <a:pPr eaLnBrk="1" hangingPunct="1"/>
            <a:r>
              <a:rPr lang="en-US" altLang="en-US" sz="2000" dirty="0">
                <a:solidFill>
                  <a:srgbClr val="C00000"/>
                </a:solidFill>
              </a:rPr>
              <a:t>Look to operational addendums  vs</a:t>
            </a:r>
          </a:p>
          <a:p>
            <a:pPr eaLnBrk="1" hangingPunct="1"/>
            <a:r>
              <a:rPr lang="en-US" altLang="en-US" sz="2000" dirty="0">
                <a:solidFill>
                  <a:srgbClr val="C00000"/>
                </a:solidFill>
              </a:rPr>
              <a:t>Payer –specific policies… UGLY</a:t>
            </a:r>
          </a:p>
          <a:p>
            <a:pPr eaLnBrk="1" hangingPunct="1"/>
            <a:r>
              <a:rPr lang="en-US" altLang="en-US" sz="2000" dirty="0">
                <a:solidFill>
                  <a:schemeClr val="tx1"/>
                </a:solidFill>
              </a:rPr>
              <a:t>Why are you contracting?  No directing of patients.  So what is the win for the provider? Payer win is discounting.  Out of network, competition.  MA plan cannot sell in your community without a provider network.</a:t>
            </a:r>
          </a:p>
        </p:txBody>
      </p:sp>
      <p:sp>
        <p:nvSpPr>
          <p:cNvPr id="69636" name="Footer Placeholder 1">
            <a:extLst>
              <a:ext uri="{FF2B5EF4-FFF2-40B4-BE49-F238E27FC236}">
                <a16:creationId xmlns:a16="http://schemas.microsoft.com/office/drawing/2014/main" id="{90E33852-EA0C-4C42-A610-8C17A015E04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2021</a:t>
            </a:r>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9637" name="Slide Number Placeholder 3">
            <a:extLst>
              <a:ext uri="{FF2B5EF4-FFF2-40B4-BE49-F238E27FC236}">
                <a16:creationId xmlns:a16="http://schemas.microsoft.com/office/drawing/2014/main" id="{DFDBFBD9-5E95-4855-9A12-59655E7E0F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3D764800-6086-42AB-B09D-78C376AE2155}"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27</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69638" name="Picture 2" descr="C:\Users\715013\AppData\Local\Microsoft\Windows\Temporary Internet Files\Content.IE5\MENDM68F\light_bulb_idea[1].jpg">
            <a:extLst>
              <a:ext uri="{FF2B5EF4-FFF2-40B4-BE49-F238E27FC236}">
                <a16:creationId xmlns:a16="http://schemas.microsoft.com/office/drawing/2014/main" id="{E9ED4B02-AA30-4FFD-A016-4BF3B255E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794" y="4427658"/>
            <a:ext cx="17033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2D1A59F-8803-4C55-80B7-D8186401A4E2}"/>
              </a:ext>
            </a:extLst>
          </p:cNvPr>
          <p:cNvSpPr>
            <a:spLocks noGrp="1" noChangeArrowheads="1"/>
          </p:cNvSpPr>
          <p:nvPr>
            <p:ph type="title"/>
          </p:nvPr>
        </p:nvSpPr>
        <p:spPr/>
        <p:txBody>
          <a:bodyPr/>
          <a:lstStyle/>
          <a:p>
            <a:pPr eaLnBrk="1" hangingPunct="1"/>
            <a:r>
              <a:rPr lang="en-US" altLang="en-US">
                <a:solidFill>
                  <a:schemeClr val="tx1"/>
                </a:solidFill>
              </a:rPr>
              <a:t>DRG Downgrades	</a:t>
            </a:r>
          </a:p>
        </p:txBody>
      </p:sp>
      <p:sp>
        <p:nvSpPr>
          <p:cNvPr id="70659" name="Content Placeholder 2">
            <a:extLst>
              <a:ext uri="{FF2B5EF4-FFF2-40B4-BE49-F238E27FC236}">
                <a16:creationId xmlns:a16="http://schemas.microsoft.com/office/drawing/2014/main" id="{D0644E95-F7FD-4589-83D6-E4F04648E848}"/>
              </a:ext>
            </a:extLst>
          </p:cNvPr>
          <p:cNvSpPr>
            <a:spLocks noGrp="1" noChangeArrowheads="1"/>
          </p:cNvSpPr>
          <p:nvPr>
            <p:ph idx="1"/>
          </p:nvPr>
        </p:nvSpPr>
        <p:spPr/>
        <p:txBody>
          <a:bodyPr>
            <a:normAutofit fontScale="92500" lnSpcReduction="10000"/>
          </a:bodyPr>
          <a:lstStyle/>
          <a:p>
            <a:pPr eaLnBrk="1" hangingPunct="1"/>
            <a:r>
              <a:rPr lang="en-US" altLang="en-US" sz="2400" dirty="0"/>
              <a:t>Lots of discussion regarding tying in the diagnosis outlined to the treatment.  Simply listing dx is not sufficient to ‘earn the higher DRG payment.”</a:t>
            </a:r>
          </a:p>
          <a:p>
            <a:pPr eaLnBrk="1" hangingPunct="1"/>
            <a:r>
              <a:rPr lang="en-US" altLang="en-US" sz="2400" dirty="0"/>
              <a:t>Differing interpretations of ‘co-morbid’ conditions.</a:t>
            </a:r>
          </a:p>
          <a:p>
            <a:pPr eaLnBrk="1" hangingPunct="1"/>
            <a:r>
              <a:rPr lang="en-US" altLang="en-US" sz="2400" dirty="0"/>
              <a:t>Differing interpretations of ‘primary and secondary ….reasons for admit.’  Different DRG assigned.</a:t>
            </a:r>
          </a:p>
          <a:p>
            <a:pPr eaLnBrk="1" hangingPunct="1"/>
            <a:r>
              <a:rPr lang="en-US" altLang="en-US" sz="2400" b="1" dirty="0">
                <a:solidFill>
                  <a:srgbClr val="FF0000"/>
                </a:solidFill>
              </a:rPr>
              <a:t>DENIAL PREVENTION:   The HIPAA </a:t>
            </a:r>
            <a:r>
              <a:rPr lang="en-US" altLang="en-US" sz="2400" b="1">
                <a:solidFill>
                  <a:srgbClr val="FF0000"/>
                </a:solidFill>
              </a:rPr>
              <a:t>standard transactions.. </a:t>
            </a:r>
            <a:r>
              <a:rPr lang="en-US" altLang="en-US" sz="2400" b="1" dirty="0">
                <a:solidFill>
                  <a:srgbClr val="FF0000"/>
                </a:solidFill>
              </a:rPr>
              <a:t>Required all covered entities/payers to follow the outlined coding rules.  They have to follow correct coding rules; so quote HIPAA and share the coding rules that makes the dx code correct, order of dx codes, etc.</a:t>
            </a:r>
          </a:p>
        </p:txBody>
      </p:sp>
      <p:sp>
        <p:nvSpPr>
          <p:cNvPr id="70660" name="Footer Placeholder 3">
            <a:extLst>
              <a:ext uri="{FF2B5EF4-FFF2-40B4-BE49-F238E27FC236}">
                <a16:creationId xmlns:a16="http://schemas.microsoft.com/office/drawing/2014/main" id="{A91867EB-CDD2-4F38-A233-BF3D8098930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2021</a:t>
            </a:r>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0661" name="Slide Number Placeholder 4">
            <a:extLst>
              <a:ext uri="{FF2B5EF4-FFF2-40B4-BE49-F238E27FC236}">
                <a16:creationId xmlns:a16="http://schemas.microsoft.com/office/drawing/2014/main" id="{5F7B9A4A-79B2-4AE0-921C-4928A82BA9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260D2DD0-E336-459B-8D9F-35169068E681}"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28</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70662" name="Picture 5">
            <a:extLst>
              <a:ext uri="{FF2B5EF4-FFF2-40B4-BE49-F238E27FC236}">
                <a16:creationId xmlns:a16="http://schemas.microsoft.com/office/drawing/2014/main" id="{445C87F3-F2E4-472C-B5AC-EC0C47A24A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156"/>
            <a:ext cx="4876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AC14-16D1-4CCC-BD26-639682A682CE}"/>
              </a:ext>
            </a:extLst>
          </p:cNvPr>
          <p:cNvSpPr>
            <a:spLocks noGrp="1"/>
          </p:cNvSpPr>
          <p:nvPr>
            <p:ph type="title"/>
          </p:nvPr>
        </p:nvSpPr>
        <p:spPr>
          <a:xfrm>
            <a:off x="677333" y="598170"/>
            <a:ext cx="8595784" cy="1320800"/>
          </a:xfrm>
        </p:spPr>
        <p:txBody>
          <a:bodyPr/>
          <a:lstStyle/>
          <a:p>
            <a:r>
              <a:rPr lang="en-US" dirty="0"/>
              <a:t>Patterns from payer determination letters:  Aetna (ex)</a:t>
            </a:r>
          </a:p>
        </p:txBody>
      </p:sp>
      <p:sp>
        <p:nvSpPr>
          <p:cNvPr id="3" name="Content Placeholder 2">
            <a:extLst>
              <a:ext uri="{FF2B5EF4-FFF2-40B4-BE49-F238E27FC236}">
                <a16:creationId xmlns:a16="http://schemas.microsoft.com/office/drawing/2014/main" id="{924FBD05-D6C4-4A11-92DA-C65FBAA34B06}"/>
              </a:ext>
            </a:extLst>
          </p:cNvPr>
          <p:cNvSpPr>
            <a:spLocks noGrp="1"/>
          </p:cNvSpPr>
          <p:nvPr>
            <p:ph idx="1"/>
          </p:nvPr>
        </p:nvSpPr>
        <p:spPr>
          <a:xfrm>
            <a:off x="677333" y="1394461"/>
            <a:ext cx="8595784" cy="4647566"/>
          </a:xfrm>
        </p:spPr>
        <p:txBody>
          <a:bodyPr/>
          <a:lstStyle/>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Aetna:  MA account.  Using clinical guidelines.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‘We use national recognized clinical guidelines such as MCG, as well as </a:t>
            </a:r>
            <a:r>
              <a:rPr kumimoji="0" lang="en-US" sz="1400" b="1" i="1" u="none" strike="noStrike" kern="1200" cap="none" spc="0" normalizeH="0" baseline="0" noProof="0" dirty="0">
                <a:ln>
                  <a:noFill/>
                </a:ln>
                <a:solidFill>
                  <a:srgbClr val="382D24"/>
                </a:solidFill>
                <a:effectLst/>
                <a:uLnTx/>
                <a:uFillTx/>
                <a:latin typeface="Arial" pitchFamily="34" charset="0"/>
                <a:ea typeface="+mn-ea"/>
                <a:cs typeface="Arial" pitchFamily="34" charset="0"/>
              </a:rPr>
              <a:t>clinical policy bulletins to support these coverage decisions</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  Coverage has been denied for the following reasons:</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We used inpt and surgical care MCG guidelines.  The requirements for coverage are: (1) active bleeding w or w/o high-risk endoscopic features; (2) hemodynamic instability; (3)severe anemia causing heart failure, cardiopulmonary symptoms and /or cognitive impairment; (4) severe liver disease or abnormal coagulation; (5) treatment intensity or monitoring that requires inpatient treatment; (6) severe thrombocytopenia; (7) inability to tolerate oral hydration; (8) previous aortic graft placement or known aortic aneurysm; or (9) documentation of significant active comorbid conditions requiring hospitalization.  The member did not meet any of these requirements.</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PLUS:  Peer to peer:  </a:t>
            </a:r>
            <a:r>
              <a:rPr kumimoji="0" lang="en-US" sz="1400" b="0" i="0" u="sng" strike="noStrike" kern="1200" cap="none" spc="0" normalizeH="0" baseline="0" noProof="0" dirty="0">
                <a:ln>
                  <a:noFill/>
                </a:ln>
                <a:solidFill>
                  <a:srgbClr val="382D24"/>
                </a:solidFill>
                <a:effectLst/>
                <a:uLnTx/>
                <a:uFillTx/>
                <a:latin typeface="Arial" pitchFamily="34" charset="0"/>
                <a:ea typeface="+mn-ea"/>
                <a:cs typeface="Arial" pitchFamily="34" charset="0"/>
              </a:rPr>
              <a:t>‘It you are a treating practitioner and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you disagree with a coverage denial, you may request a peer to peer with the Medical Director who made the decision.  Follow fax:  Scheduled P2P call within 14 days to speak to Med Director.    (</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DOS:  5-18    Rec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Ltr</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5-24. 6 days)</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***Change of internal request for inpt.  Develop a payer matrix to know exactly what every payer is using.  MA plans – use CMS form to create a representative for each MA pt/ internal PAs</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t>
            </a:r>
            <a:endParaRPr lang="en-US" dirty="0"/>
          </a:p>
        </p:txBody>
      </p:sp>
      <p:sp>
        <p:nvSpPr>
          <p:cNvPr id="4" name="Footer Placeholder 3">
            <a:extLst>
              <a:ext uri="{FF2B5EF4-FFF2-40B4-BE49-F238E27FC236}">
                <a16:creationId xmlns:a16="http://schemas.microsoft.com/office/drawing/2014/main" id="{83511927-CC80-4691-AF61-73DDD75C8C4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p>
        </p:txBody>
      </p:sp>
      <p:sp>
        <p:nvSpPr>
          <p:cNvPr id="5" name="Slide Number Placeholder 4">
            <a:extLst>
              <a:ext uri="{FF2B5EF4-FFF2-40B4-BE49-F238E27FC236}">
                <a16:creationId xmlns:a16="http://schemas.microsoft.com/office/drawing/2014/main" id="{8991A9BD-AED4-4DED-8938-EB483A08DE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0237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BEE1-ACEC-49B6-8D7C-9D1DDF575677}"/>
              </a:ext>
            </a:extLst>
          </p:cNvPr>
          <p:cNvSpPr>
            <a:spLocks noGrp="1"/>
          </p:cNvSpPr>
          <p:nvPr>
            <p:ph type="title"/>
          </p:nvPr>
        </p:nvSpPr>
        <p:spPr/>
        <p:txBody>
          <a:bodyPr/>
          <a:lstStyle/>
          <a:p>
            <a:pPr algn="ctr"/>
            <a:r>
              <a:rPr lang="en-US" dirty="0">
                <a:solidFill>
                  <a:schemeClr val="tx1"/>
                </a:solidFill>
              </a:rPr>
              <a:t>8</a:t>
            </a:r>
            <a:r>
              <a:rPr lang="en-US">
                <a:solidFill>
                  <a:schemeClr val="tx1"/>
                </a:solidFill>
              </a:rPr>
              <a:t> </a:t>
            </a:r>
            <a:r>
              <a:rPr lang="en-US" dirty="0">
                <a:solidFill>
                  <a:schemeClr val="tx1"/>
                </a:solidFill>
              </a:rPr>
              <a:t>year history with Compliance 360</a:t>
            </a:r>
            <a:br>
              <a:rPr lang="en-US" dirty="0">
                <a:solidFill>
                  <a:schemeClr val="tx1"/>
                </a:solidFill>
              </a:rPr>
            </a:br>
            <a:r>
              <a:rPr lang="en-US" dirty="0">
                <a:solidFill>
                  <a:schemeClr val="tx1"/>
                </a:solidFill>
              </a:rPr>
              <a:t>SAI Global – free webinars…</a:t>
            </a:r>
          </a:p>
        </p:txBody>
      </p:sp>
      <p:pic>
        <p:nvPicPr>
          <p:cNvPr id="6" name="Content Placeholder 5">
            <a:extLst>
              <a:ext uri="{FF2B5EF4-FFF2-40B4-BE49-F238E27FC236}">
                <a16:creationId xmlns:a16="http://schemas.microsoft.com/office/drawing/2014/main" id="{D7E22A68-79AA-4809-BC8F-3C9DF6AC8890}"/>
              </a:ext>
            </a:extLst>
          </p:cNvPr>
          <p:cNvPicPr>
            <a:picLocks noGrp="1" noChangeAspect="1"/>
          </p:cNvPicPr>
          <p:nvPr>
            <p:ph idx="1"/>
          </p:nvPr>
        </p:nvPicPr>
        <p:blipFill>
          <a:blip r:embed="rId2"/>
          <a:stretch>
            <a:fillRect/>
          </a:stretch>
        </p:blipFill>
        <p:spPr>
          <a:xfrm>
            <a:off x="982980" y="1600200"/>
            <a:ext cx="8722971" cy="4648200"/>
          </a:xfrm>
          <a:prstGeom prst="rect">
            <a:avLst/>
          </a:prstGeom>
        </p:spPr>
      </p:pic>
      <p:sp>
        <p:nvSpPr>
          <p:cNvPr id="4" name="Footer Placeholder 3">
            <a:extLst>
              <a:ext uri="{FF2B5EF4-FFF2-40B4-BE49-F238E27FC236}">
                <a16:creationId xmlns:a16="http://schemas.microsoft.com/office/drawing/2014/main" id="{2195B014-E341-4F57-A17D-9CF32772223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endParaRPr kumimoji="0" lang="en-US" sz="675"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78D32510-E143-456F-8E5E-726743CF93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2299C8-2193-4B02-BFA8-CBD84291F578}"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33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5986-8BD3-4A4A-9F18-8B2707FF2445}"/>
              </a:ext>
            </a:extLst>
          </p:cNvPr>
          <p:cNvSpPr>
            <a:spLocks noGrp="1"/>
          </p:cNvSpPr>
          <p:nvPr>
            <p:ph type="title"/>
          </p:nvPr>
        </p:nvSpPr>
        <p:spPr>
          <a:xfrm>
            <a:off x="677333" y="194310"/>
            <a:ext cx="8595784" cy="1736090"/>
          </a:xfrm>
        </p:spPr>
        <p:txBody>
          <a:bodyPr/>
          <a:lstStyle/>
          <a:p>
            <a:r>
              <a:rPr lang="en-US" dirty="0"/>
              <a:t>Is patient still inhouse?  (ex)</a:t>
            </a:r>
            <a:br>
              <a:rPr lang="en-US" dirty="0"/>
            </a:br>
            <a:endParaRPr lang="en-US" dirty="0"/>
          </a:p>
        </p:txBody>
      </p:sp>
      <p:sp>
        <p:nvSpPr>
          <p:cNvPr id="3" name="Content Placeholder 2">
            <a:extLst>
              <a:ext uri="{FF2B5EF4-FFF2-40B4-BE49-F238E27FC236}">
                <a16:creationId xmlns:a16="http://schemas.microsoft.com/office/drawing/2014/main" id="{25472332-AAE2-4556-AE27-94E41B427A48}"/>
              </a:ext>
            </a:extLst>
          </p:cNvPr>
          <p:cNvSpPr>
            <a:spLocks noGrp="1"/>
          </p:cNvSpPr>
          <p:nvPr>
            <p:ph idx="1"/>
          </p:nvPr>
        </p:nvSpPr>
        <p:spPr>
          <a:xfrm>
            <a:off x="677333" y="868681"/>
            <a:ext cx="8595784" cy="5173346"/>
          </a:xfrm>
        </p:spPr>
        <p:txBody>
          <a:bodyPr/>
          <a:lstStyle/>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United. MA plan.  </a:t>
            </a:r>
            <a:r>
              <a:rPr kumimoji="0" lang="en-US" sz="18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Level of care determination/while in house. Note: Moved from MCG to IQ, May 2021.  Bought Optum who owns IQ.</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Not met?  My determination is based </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on the health plans and </a:t>
            </a:r>
            <a:r>
              <a:rPr kumimoji="0" lang="en-US" sz="1400" b="0" i="1" u="none" strike="noStrike" kern="1200" cap="none" spc="0" normalizeH="0" baseline="0" noProof="0" dirty="0">
                <a:ln>
                  <a:noFill/>
                </a:ln>
                <a:solidFill>
                  <a:srgbClr val="FF0000"/>
                </a:solidFill>
                <a:effectLst/>
                <a:uLnTx/>
                <a:uFillTx/>
                <a:latin typeface="Arial" pitchFamily="34" charset="0"/>
                <a:ea typeface="+mn-ea"/>
                <a:cs typeface="Arial" pitchFamily="34" charset="0"/>
              </a:rPr>
              <a:t>Medicare criteria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that says a member </a:t>
            </a:r>
            <a:r>
              <a:rPr kumimoji="0" lang="en-US" sz="1400" b="0" i="1" u="none" strike="noStrike" kern="1200" cap="none" spc="0" normalizeH="0" baseline="0" noProof="0" dirty="0">
                <a:ln>
                  <a:noFill/>
                </a:ln>
                <a:solidFill>
                  <a:srgbClr val="382D24"/>
                </a:solidFill>
                <a:effectLst/>
                <a:uLnTx/>
                <a:uFillTx/>
                <a:latin typeface="Arial" pitchFamily="34" charset="0"/>
                <a:ea typeface="+mn-ea"/>
                <a:cs typeface="Arial" pitchFamily="34" charset="0"/>
              </a:rPr>
              <a:t>must show signs and/or symptoms severe enough to need services that can only be provided safely and effectively on an inpt basis.   (Major subjective!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Based on my review, these criteria haven’t been met.  My rationale: this pt was admitted on 4-7-21 with sepsis unspecified organism.  We reviewed the medical information made available to use, as well as the health plan criteria for admission to the hospital, and have determined that this does stay does not meet inpt admission.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The reason is there was no hemodynamic instability. Hypoxemia, altered mental status, bacteremia, parenteral antimicrobial regimen that must be implemented on an inpt basis.  Consequently, acute inpt hospital admission is not covered.”  (IQ guidelines + UHC)</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What to do if disagree?   You can request a P2P review.  Send secure email or call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Can a claim be submitted for this claim?  If you submit an inpt claim, it will automatically be denied.  You will received reconsideration process on your remittance.   </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DOS: 4-17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Ltr</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Rcd</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4-21</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You can still submit an outpt claim for all medically necessary services.  Look to Medicare Claims Processing Manual, 100-04, Chapter 1, Section 50.3.2.   (Condition code 44/TM)</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WOW!  UHC is using their own criteria, </a:t>
            </a:r>
            <a:r>
              <a:rPr kumimoji="0" lang="en-US" sz="1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not the 2 MN rule</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requiring hospitals to submit for review and then requiring the hospital to follow Traditional Guidelines/CC 44 when denying. WOW!  NO WAY!</a:t>
            </a:r>
          </a:p>
          <a:p>
            <a:endParaRPr lang="en-US" dirty="0"/>
          </a:p>
        </p:txBody>
      </p:sp>
      <p:sp>
        <p:nvSpPr>
          <p:cNvPr id="4" name="Footer Placeholder 3">
            <a:extLst>
              <a:ext uri="{FF2B5EF4-FFF2-40B4-BE49-F238E27FC236}">
                <a16:creationId xmlns:a16="http://schemas.microsoft.com/office/drawing/2014/main" id="{AA6B16BF-FF5E-498C-A4E8-FA5F8CCFE5C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p>
        </p:txBody>
      </p:sp>
      <p:sp>
        <p:nvSpPr>
          <p:cNvPr id="5" name="Slide Number Placeholder 4">
            <a:extLst>
              <a:ext uri="{FF2B5EF4-FFF2-40B4-BE49-F238E27FC236}">
                <a16:creationId xmlns:a16="http://schemas.microsoft.com/office/drawing/2014/main" id="{6D8A4AB8-1261-4ECF-8B3C-7CE4304A606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4890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1CD854-2412-452E-8E0B-A00A181FF1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898989"/>
                </a:solidFill>
                <a:effectLst/>
                <a:uLnTx/>
                <a:uFillTx/>
                <a:latin typeface="Calibri"/>
                <a:ea typeface="+mn-ea"/>
                <a:cs typeface="+mn-cs"/>
              </a:rPr>
              <a:t>tra</a:t>
            </a:r>
            <a:fld id="{A1CF9C7E-57FD-4F7D-9BDC-763BD9325A56}"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
        <p:nvSpPr>
          <p:cNvPr id="2" name="Title 1">
            <a:extLst>
              <a:ext uri="{FF2B5EF4-FFF2-40B4-BE49-F238E27FC236}">
                <a16:creationId xmlns:a16="http://schemas.microsoft.com/office/drawing/2014/main" id="{79E8AB6A-A320-491F-8E6B-84F45F8D13C8}"/>
              </a:ext>
            </a:extLst>
          </p:cNvPr>
          <p:cNvSpPr>
            <a:spLocks noGrp="1"/>
          </p:cNvSpPr>
          <p:nvPr>
            <p:ph type="title" idx="4294967295"/>
          </p:nvPr>
        </p:nvSpPr>
        <p:spPr>
          <a:xfrm>
            <a:off x="0" y="183986"/>
            <a:ext cx="11985674" cy="1325563"/>
          </a:xfrm>
          <a:solidFill>
            <a:srgbClr val="002060"/>
          </a:solidFill>
        </p:spPr>
        <p:txBody>
          <a:bodyPr/>
          <a:lstStyle/>
          <a:p>
            <a:r>
              <a:rPr lang="en-US" dirty="0">
                <a:solidFill>
                  <a:schemeClr val="bg1"/>
                </a:solidFill>
              </a:rPr>
              <a:t>	</a:t>
            </a:r>
            <a:r>
              <a:rPr lang="en-US" b="1" dirty="0">
                <a:solidFill>
                  <a:srgbClr val="00B050"/>
                </a:solidFill>
              </a:rPr>
              <a:t>DRG</a:t>
            </a:r>
            <a:r>
              <a:rPr lang="en-US" dirty="0">
                <a:solidFill>
                  <a:schemeClr val="bg1"/>
                </a:solidFill>
              </a:rPr>
              <a:t> = 1 payment for the entire stay</a:t>
            </a:r>
          </a:p>
        </p:txBody>
      </p:sp>
      <p:sp>
        <p:nvSpPr>
          <p:cNvPr id="3" name="Content Placeholder 2">
            <a:extLst>
              <a:ext uri="{FF2B5EF4-FFF2-40B4-BE49-F238E27FC236}">
                <a16:creationId xmlns:a16="http://schemas.microsoft.com/office/drawing/2014/main" id="{28104900-7B33-43B6-AFCD-53721E17197E}"/>
              </a:ext>
            </a:extLst>
          </p:cNvPr>
          <p:cNvSpPr>
            <a:spLocks noGrp="1"/>
          </p:cNvSpPr>
          <p:nvPr>
            <p:ph idx="4294967295"/>
          </p:nvPr>
        </p:nvSpPr>
        <p:spPr>
          <a:xfrm>
            <a:off x="212188" y="1627024"/>
            <a:ext cx="9143999" cy="5046990"/>
          </a:xfrm>
        </p:spPr>
        <p:txBody>
          <a:bodyPr>
            <a:noAutofit/>
          </a:bodyPr>
          <a:lstStyle/>
          <a:p>
            <a:pPr>
              <a:lnSpc>
                <a:spcPct val="100000"/>
              </a:lnSpc>
              <a:spcBef>
                <a:spcPts val="0"/>
              </a:spcBef>
              <a:spcAft>
                <a:spcPts val="600"/>
              </a:spcAft>
            </a:pPr>
            <a:r>
              <a:rPr lang="en-US" sz="2200" b="1" u="sng" dirty="0"/>
              <a:t>Traditional Medicare</a:t>
            </a:r>
            <a:r>
              <a:rPr lang="en-US" sz="2200" b="1" dirty="0"/>
              <a:t> </a:t>
            </a:r>
            <a:r>
              <a:rPr lang="en-US" sz="2200" dirty="0"/>
              <a:t>for larger facilities = DRG. Each DRG has a mean LOS that the payment is based on. The diagnosis and </a:t>
            </a:r>
            <a:r>
              <a:rPr lang="en-US" sz="2200" dirty="0" err="1"/>
              <a:t>inpt</a:t>
            </a:r>
            <a:r>
              <a:rPr lang="en-US" sz="2200" dirty="0"/>
              <a:t> procedures are grouped into a single DRG payment.  Some DRGs have higher payments based on co-morbid conditions.  There is a small variation for each site but:  </a:t>
            </a:r>
            <a:r>
              <a:rPr lang="en-US" sz="2200" b="1" dirty="0"/>
              <a:t>1 stay = 1 $.</a:t>
            </a:r>
          </a:p>
          <a:p>
            <a:pPr>
              <a:lnSpc>
                <a:spcPct val="100000"/>
              </a:lnSpc>
              <a:spcBef>
                <a:spcPts val="0"/>
              </a:spcBef>
              <a:spcAft>
                <a:spcPts val="600"/>
              </a:spcAft>
            </a:pPr>
            <a:r>
              <a:rPr lang="en-US" sz="2200" b="1" u="sng" dirty="0"/>
              <a:t>Medicare Advantage</a:t>
            </a:r>
            <a:r>
              <a:rPr lang="en-US" sz="2200" dirty="0"/>
              <a:t> pays= same DRG methodology –with coding rules controlled by the HIPAA Standard Transactions 2003.  1 stay = 1 pre-determined payment for the dx and procedures done.</a:t>
            </a:r>
          </a:p>
          <a:p>
            <a:pPr>
              <a:lnSpc>
                <a:spcPct val="100000"/>
              </a:lnSpc>
              <a:spcBef>
                <a:spcPts val="0"/>
              </a:spcBef>
              <a:spcAft>
                <a:spcPts val="600"/>
              </a:spcAft>
            </a:pPr>
            <a:r>
              <a:rPr lang="en-US" sz="2200" b="1" u="sng" dirty="0"/>
              <a:t>Re-evaluate – why battling for additional ‘days’ when the </a:t>
            </a:r>
            <a:r>
              <a:rPr lang="en-US" sz="2200" b="1" u="sng" dirty="0" err="1"/>
              <a:t>inpt</a:t>
            </a:r>
            <a:r>
              <a:rPr lang="en-US" sz="2200" b="1" u="sng" dirty="0"/>
              <a:t> has already been confirmed</a:t>
            </a:r>
            <a:r>
              <a:rPr lang="en-US" sz="2200" b="1" dirty="0"/>
              <a:t>?</a:t>
            </a:r>
            <a:r>
              <a:rPr lang="en-US" sz="2200" dirty="0"/>
              <a:t>  Exception – need for SNF and Outlier $/additional $ based on very long LOS/outside the norm for the dx.</a:t>
            </a:r>
          </a:p>
          <a:p>
            <a:pPr>
              <a:lnSpc>
                <a:spcPct val="100000"/>
              </a:lnSpc>
              <a:spcBef>
                <a:spcPts val="0"/>
              </a:spcBef>
              <a:spcAft>
                <a:spcPts val="600"/>
              </a:spcAft>
            </a:pPr>
            <a:r>
              <a:rPr lang="en-US" sz="2200" b="1" u="sng" dirty="0"/>
              <a:t>EX: Aetna approved 2 days</a:t>
            </a:r>
            <a:r>
              <a:rPr lang="en-US" sz="2200" dirty="0"/>
              <a:t>.  Hospital is pd DRG.  They requested 3</a:t>
            </a:r>
            <a:r>
              <a:rPr lang="en-US" sz="2200" baseline="30000" dirty="0"/>
              <a:t>rd</a:t>
            </a:r>
            <a:r>
              <a:rPr lang="en-US" sz="2200" dirty="0"/>
              <a:t> day. Denied.  Aetna denied and reduced payment by $1200. WHAT?</a:t>
            </a:r>
          </a:p>
        </p:txBody>
      </p:sp>
      <p:pic>
        <p:nvPicPr>
          <p:cNvPr id="8" name="Graphic 7" descr="Transfer1 outline">
            <a:extLst>
              <a:ext uri="{FF2B5EF4-FFF2-40B4-BE49-F238E27FC236}">
                <a16:creationId xmlns:a16="http://schemas.microsoft.com/office/drawing/2014/main" id="{A83FD1CE-E153-2944-BC1F-EEE48DCA307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423131">
            <a:off x="8590338" y="1235777"/>
            <a:ext cx="3529311" cy="3883025"/>
          </a:xfrm>
          <a:prstGeom prst="rect">
            <a:avLst/>
          </a:prstGeom>
        </p:spPr>
      </p:pic>
    </p:spTree>
    <p:extLst>
      <p:ext uri="{BB962C8B-B14F-4D97-AF65-F5344CB8AC3E}">
        <p14:creationId xmlns:p14="http://schemas.microsoft.com/office/powerpoint/2010/main" val="429415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CF9AA3-DB46-4BB5-A191-04CDE347D770}"/>
              </a:ext>
            </a:extLst>
          </p:cNvPr>
          <p:cNvSpPr>
            <a:spLocks noGrp="1"/>
          </p:cNvSpPr>
          <p:nvPr>
            <p:ph type="sldNum" sz="quarter" idx="12"/>
          </p:nvPr>
        </p:nvSpPr>
        <p:spPr>
          <a:xfrm>
            <a:off x="9270609" y="637857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52DEC-015A-47C1-BB2F-A3778C6F354B}"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676B803-6F5B-4B1D-AE7F-B4298BA8E5D0}"/>
              </a:ext>
            </a:extLst>
          </p:cNvPr>
          <p:cNvSpPr>
            <a:spLocks noGrp="1"/>
          </p:cNvSpPr>
          <p:nvPr>
            <p:ph type="title" idx="4294967295"/>
          </p:nvPr>
        </p:nvSpPr>
        <p:spPr>
          <a:xfrm>
            <a:off x="1" y="296863"/>
            <a:ext cx="12013808" cy="1198562"/>
          </a:xfrm>
          <a:solidFill>
            <a:srgbClr val="002060"/>
          </a:solidFill>
        </p:spPr>
        <p:txBody>
          <a:bodyPr>
            <a:normAutofit fontScale="90000"/>
          </a:bodyPr>
          <a:lstStyle/>
          <a:p>
            <a:r>
              <a:rPr lang="en-US" sz="4000" b="1" dirty="0">
                <a:solidFill>
                  <a:srgbClr val="00B050"/>
                </a:solidFill>
              </a:rPr>
              <a:t>And more crazies…</a:t>
            </a:r>
            <a:br>
              <a:rPr lang="en-US" sz="4000" b="1" dirty="0">
                <a:solidFill>
                  <a:schemeClr val="bg1"/>
                </a:solidFill>
              </a:rPr>
            </a:br>
            <a:r>
              <a:rPr lang="en-US" sz="4000" b="1" dirty="0">
                <a:solidFill>
                  <a:schemeClr val="bg1"/>
                </a:solidFill>
              </a:rPr>
              <a:t>Non-traditional Medicare/Other payer surgical </a:t>
            </a:r>
            <a:r>
              <a:rPr lang="en-US" sz="4000" b="1" dirty="0" err="1">
                <a:solidFill>
                  <a:schemeClr val="bg1"/>
                </a:solidFill>
              </a:rPr>
              <a:t>inpts</a:t>
            </a:r>
            <a:r>
              <a:rPr lang="en-US" dirty="0">
                <a:solidFill>
                  <a:schemeClr val="bg1"/>
                </a:solidFill>
              </a:rPr>
              <a:t>	</a:t>
            </a:r>
          </a:p>
        </p:txBody>
      </p:sp>
      <p:sp>
        <p:nvSpPr>
          <p:cNvPr id="3" name="Content Placeholder 2">
            <a:extLst>
              <a:ext uri="{FF2B5EF4-FFF2-40B4-BE49-F238E27FC236}">
                <a16:creationId xmlns:a16="http://schemas.microsoft.com/office/drawing/2014/main" id="{A1967583-FB86-470E-BD8C-2B47EF11F29F}"/>
              </a:ext>
            </a:extLst>
          </p:cNvPr>
          <p:cNvSpPr>
            <a:spLocks noGrp="1"/>
          </p:cNvSpPr>
          <p:nvPr>
            <p:ph idx="4294967295"/>
          </p:nvPr>
        </p:nvSpPr>
        <p:spPr>
          <a:xfrm>
            <a:off x="420407" y="1815123"/>
            <a:ext cx="11593402" cy="4400550"/>
          </a:xfrm>
          <a:ln w="38100">
            <a:solidFill>
              <a:srgbClr val="00B050"/>
            </a:solidFill>
            <a:prstDash val="dash"/>
          </a:ln>
        </p:spPr>
        <p:txBody>
          <a:bodyPr>
            <a:normAutofit/>
          </a:bodyPr>
          <a:lstStyle/>
          <a:p>
            <a:pPr marL="0" indent="0">
              <a:lnSpc>
                <a:spcPct val="100000"/>
              </a:lnSpc>
              <a:spcBef>
                <a:spcPts val="0"/>
              </a:spcBef>
              <a:spcAft>
                <a:spcPts val="1200"/>
              </a:spcAft>
              <a:buNone/>
            </a:pPr>
            <a:r>
              <a:rPr lang="en-US" sz="2000" b="1" u="sng" dirty="0" err="1"/>
              <a:t>Inpt</a:t>
            </a:r>
            <a:r>
              <a:rPr lang="en-US" sz="2000" b="1" u="sng" dirty="0"/>
              <a:t> approved</a:t>
            </a:r>
            <a:r>
              <a:rPr lang="en-US" sz="2000" b="1" dirty="0"/>
              <a:t>. </a:t>
            </a:r>
            <a:r>
              <a:rPr lang="en-US" sz="2000" dirty="0"/>
              <a:t>DRG payer.  Payer granted two days; a 3</a:t>
            </a:r>
            <a:r>
              <a:rPr lang="en-US" sz="2000" baseline="30000" dirty="0"/>
              <a:t>rd</a:t>
            </a:r>
            <a:r>
              <a:rPr lang="en-US" sz="2000" dirty="0"/>
              <a:t> one was requested.  Payer denied.  Hospital bills as inpt with 3 days.  Payer refuses to pay any charges.  </a:t>
            </a:r>
            <a:r>
              <a:rPr lang="en-US" sz="2000" b="1" dirty="0">
                <a:solidFill>
                  <a:srgbClr val="00B050"/>
                </a:solidFill>
              </a:rPr>
              <a:t>WHY</a:t>
            </a:r>
            <a:r>
              <a:rPr lang="en-US" sz="2000" dirty="0"/>
              <a:t>?  “Days’ does not equate DRG payment.*  (What if the hospital just bills with 2 days? Same DRG payment. Why anguish?)</a:t>
            </a:r>
          </a:p>
          <a:p>
            <a:pPr marL="0" indent="0">
              <a:lnSpc>
                <a:spcPct val="100000"/>
              </a:lnSpc>
              <a:spcBef>
                <a:spcPts val="0"/>
              </a:spcBef>
              <a:spcAft>
                <a:spcPts val="1200"/>
              </a:spcAft>
              <a:buNone/>
            </a:pPr>
            <a:r>
              <a:rPr lang="en-US" sz="2000" b="1" u="sng" dirty="0" err="1"/>
              <a:t>Inpt</a:t>
            </a:r>
            <a:r>
              <a:rPr lang="en-US" sz="2000" b="1" u="sng" dirty="0"/>
              <a:t> approved</a:t>
            </a:r>
            <a:r>
              <a:rPr lang="en-US" sz="2000" b="1" dirty="0"/>
              <a:t>. </a:t>
            </a:r>
            <a:r>
              <a:rPr lang="en-US" sz="2000" dirty="0"/>
              <a:t>DRG payer.  Procedure ordered was submitted.  During the case, another procedure was done. Payer requires to be told of the additional procedure.  If not, denied inpt.  </a:t>
            </a:r>
            <a:r>
              <a:rPr lang="en-US" sz="2000" b="1" dirty="0">
                <a:solidFill>
                  <a:srgbClr val="00B050"/>
                </a:solidFill>
              </a:rPr>
              <a:t>WHY</a:t>
            </a:r>
            <a:r>
              <a:rPr lang="en-US" sz="2000" dirty="0"/>
              <a:t>?  Inpt was already approved.  </a:t>
            </a:r>
          </a:p>
          <a:p>
            <a:pPr marL="0" indent="0">
              <a:lnSpc>
                <a:spcPct val="100000"/>
              </a:lnSpc>
              <a:spcBef>
                <a:spcPts val="0"/>
              </a:spcBef>
              <a:spcAft>
                <a:spcPts val="1200"/>
              </a:spcAft>
              <a:buNone/>
            </a:pPr>
            <a:r>
              <a:rPr lang="en-US" sz="2000" b="1" u="sng" dirty="0" err="1"/>
              <a:t>Inpt</a:t>
            </a:r>
            <a:r>
              <a:rPr lang="en-US" sz="2000" b="1" u="sng" dirty="0"/>
              <a:t> requested</a:t>
            </a:r>
            <a:r>
              <a:rPr lang="en-US" sz="2000" b="1" dirty="0"/>
              <a:t>.   </a:t>
            </a:r>
            <a:r>
              <a:rPr lang="en-US" sz="2000" dirty="0"/>
              <a:t>Inpt was denied. Hospital tries P2P call.   Told can’t bill outpt as inpt was denied.  </a:t>
            </a:r>
            <a:r>
              <a:rPr lang="en-US" sz="2000" b="1" dirty="0">
                <a:solidFill>
                  <a:srgbClr val="00B050"/>
                </a:solidFill>
              </a:rPr>
              <a:t>WHY</a:t>
            </a:r>
            <a:r>
              <a:rPr lang="en-US" sz="2000" dirty="0"/>
              <a:t>?   Absolutely a medically appropriate procedure.  Pt status – inpt vs outpt – was in dispute.  Hospital can a) accept the downgrade to outpt surgery and bill type 131/outpt or b) use a physician to appeal.  Must always know what the payer is using to determine ‘inpt surgery’ – what clinical guidelines? </a:t>
            </a:r>
          </a:p>
          <a:p>
            <a:pPr marL="0" indent="0">
              <a:lnSpc>
                <a:spcPct val="100000"/>
              </a:lnSpc>
              <a:spcBef>
                <a:spcPts val="0"/>
              </a:spcBef>
              <a:spcAft>
                <a:spcPts val="1200"/>
              </a:spcAft>
              <a:buNone/>
            </a:pPr>
            <a:r>
              <a:rPr lang="en-US" sz="2000" b="1" u="sng" dirty="0" err="1"/>
              <a:t>Inpt</a:t>
            </a:r>
            <a:r>
              <a:rPr lang="en-US" sz="2000" b="1" u="sng" dirty="0"/>
              <a:t> denied.</a:t>
            </a:r>
            <a:r>
              <a:rPr lang="en-US" sz="2000" dirty="0"/>
              <a:t>   But did approve 72 hrs of obs.  What is the contract for payment for obs hrs and other related services?  Does it equal an inpt surgery?  Do not accept.</a:t>
            </a:r>
          </a:p>
        </p:txBody>
      </p:sp>
      <p:pic>
        <p:nvPicPr>
          <p:cNvPr id="7" name="Graphic 6" descr="Playbook with solid fill">
            <a:extLst>
              <a:ext uri="{FF2B5EF4-FFF2-40B4-BE49-F238E27FC236}">
                <a16:creationId xmlns:a16="http://schemas.microsoft.com/office/drawing/2014/main" id="{D77B29D5-551D-5143-9262-6248A2E44D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62029" y="-21185"/>
            <a:ext cx="1806525" cy="1806525"/>
          </a:xfrm>
          <a:prstGeom prst="rect">
            <a:avLst/>
          </a:prstGeom>
        </p:spPr>
      </p:pic>
    </p:spTree>
    <p:extLst>
      <p:ext uri="{BB962C8B-B14F-4D97-AF65-F5344CB8AC3E}">
        <p14:creationId xmlns:p14="http://schemas.microsoft.com/office/powerpoint/2010/main" val="26954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4">
            <a:extLst>
              <a:ext uri="{FF2B5EF4-FFF2-40B4-BE49-F238E27FC236}">
                <a16:creationId xmlns:a16="http://schemas.microsoft.com/office/drawing/2014/main" id="{ABA5FD26-B64B-4E16-9ED2-239754FBD85B}"/>
              </a:ext>
            </a:extLst>
          </p:cNvPr>
          <p:cNvSpPr>
            <a:spLocks noGrp="1" noChangeArrowheads="1"/>
          </p:cNvSpPr>
          <p:nvPr>
            <p:ph type="sldNum" sz="quarter" idx="12"/>
          </p:nvPr>
        </p:nvSpPr>
        <p:spPr bwMode="auto">
          <a:xfrm>
            <a:off x="9257083" y="634989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9285ED69-5B70-47D6-8A72-4E85F630D4B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33</a:t>
            </a:fld>
            <a:endParaRPr kumimoji="0" lang="en-US" altLang="en-US" sz="675" b="0" i="0" u="none" strike="noStrike" kern="1200" cap="none" spc="0" normalizeH="0" baseline="0" noProof="0" dirty="0">
              <a:ln>
                <a:noFill/>
              </a:ln>
              <a:solidFill>
                <a:srgbClr val="90C226"/>
              </a:solidFill>
              <a:effectLst/>
              <a:uLnTx/>
              <a:uFillTx/>
              <a:latin typeface="Arial" panose="020B0604020202020204" pitchFamily="34" charset="0"/>
              <a:ea typeface="+mn-ea"/>
              <a:cs typeface="Arial" panose="020B0604020202020204" pitchFamily="34" charset="0"/>
            </a:endParaRPr>
          </a:p>
        </p:txBody>
      </p:sp>
      <p:sp>
        <p:nvSpPr>
          <p:cNvPr id="74755" name="Content Placeholder 2">
            <a:extLst>
              <a:ext uri="{FF2B5EF4-FFF2-40B4-BE49-F238E27FC236}">
                <a16:creationId xmlns:a16="http://schemas.microsoft.com/office/drawing/2014/main" id="{D57806A3-01F1-4AB3-866C-283EB97002FE}"/>
              </a:ext>
            </a:extLst>
          </p:cNvPr>
          <p:cNvSpPr>
            <a:spLocks noGrp="1" noChangeArrowheads="1"/>
          </p:cNvSpPr>
          <p:nvPr>
            <p:ph idx="4294967295"/>
          </p:nvPr>
        </p:nvSpPr>
        <p:spPr>
          <a:xfrm>
            <a:off x="5050302" y="1370898"/>
            <a:ext cx="6949981" cy="5211284"/>
          </a:xfrm>
        </p:spPr>
        <p:txBody>
          <a:bodyPr>
            <a:noAutofit/>
          </a:bodyPr>
          <a:lstStyle/>
          <a:p>
            <a:r>
              <a:rPr lang="en-US" altLang="en-US" sz="2400" dirty="0"/>
              <a:t>Approved for inpt. 10-18-18.  Resulted in 1 day stay.  Hired company to audit – denied and told to downgrade to obs.  Not medically necessary for inpt.  9-19.  Nope.</a:t>
            </a:r>
          </a:p>
          <a:p>
            <a:r>
              <a:rPr lang="en-US" altLang="en-US" sz="2400" dirty="0">
                <a:ea typeface="+mn-ea"/>
                <a:cs typeface="+mn-cs"/>
              </a:rPr>
              <a:t>Approved for obs  8-8-19.   </a:t>
            </a:r>
            <a:r>
              <a:rPr lang="en-US" altLang="en-US" sz="2400" dirty="0"/>
              <a:t>Did P2Pcall.  Overturned and approved for inpt. 8-12-19.   </a:t>
            </a:r>
            <a:r>
              <a:rPr lang="en-US" altLang="en-US" sz="2400" dirty="0" err="1"/>
              <a:t>Indept</a:t>
            </a:r>
            <a:r>
              <a:rPr lang="en-US" altLang="en-US" sz="2400" dirty="0"/>
              <a:t> firm (paid to deny) audited and stated downgrade to obs –could be treated in a lower level of care.  2-1-20.  Nope.</a:t>
            </a:r>
          </a:p>
          <a:p>
            <a:r>
              <a:rPr lang="en-US" altLang="en-US" sz="2400" dirty="0">
                <a:ea typeface="+mn-ea"/>
                <a:cs typeface="+mn-cs"/>
              </a:rPr>
              <a:t>Of course, payer says you understood tha</a:t>
            </a:r>
            <a:r>
              <a:rPr lang="en-US" altLang="en-US" sz="2400" dirty="0"/>
              <a:t>t this prior authorization was not a ‘guarantee of payment’ thru the contract language. Same language with commercial prior authorizations.  But Medicare Mgd Care Manual adds more strength to the provider.</a:t>
            </a:r>
          </a:p>
        </p:txBody>
      </p:sp>
      <p:sp>
        <p:nvSpPr>
          <p:cNvPr id="3" name="Rectangle 2">
            <a:extLst>
              <a:ext uri="{FF2B5EF4-FFF2-40B4-BE49-F238E27FC236}">
                <a16:creationId xmlns:a16="http://schemas.microsoft.com/office/drawing/2014/main" id="{27F9F710-C1C5-E84F-AB13-0206511B6C77}"/>
              </a:ext>
            </a:extLst>
          </p:cNvPr>
          <p:cNvSpPr/>
          <p:nvPr/>
        </p:nvSpPr>
        <p:spPr>
          <a:xfrm>
            <a:off x="191717" y="1518762"/>
            <a:ext cx="4522573" cy="5196259"/>
          </a:xfrm>
          <a:prstGeom prst="rect">
            <a:avLst/>
          </a:prstGeom>
          <a:noFill/>
          <a:ln w="165100">
            <a:solidFill>
              <a:srgbClr val="00B050"/>
            </a:solidFill>
            <a:extLst>
              <a:ext uri="{C807C97D-BFC1-408E-A445-0C87EB9F89A2}">
                <ask:lineSketchStyleProps xmlns:ask="http://schemas.microsoft.com/office/drawing/2018/sketchyshapes" sd="1219033472">
                  <a:custGeom>
                    <a:avLst/>
                    <a:gdLst>
                      <a:gd name="connsiteX0" fmla="*/ 0 w 4522573"/>
                      <a:gd name="connsiteY0" fmla="*/ 0 h 5487103"/>
                      <a:gd name="connsiteX1" fmla="*/ 4522573 w 4522573"/>
                      <a:gd name="connsiteY1" fmla="*/ 0 h 5487103"/>
                      <a:gd name="connsiteX2" fmla="*/ 4522573 w 4522573"/>
                      <a:gd name="connsiteY2" fmla="*/ 5487103 h 5487103"/>
                      <a:gd name="connsiteX3" fmla="*/ 0 w 4522573"/>
                      <a:gd name="connsiteY3" fmla="*/ 5487103 h 5487103"/>
                      <a:gd name="connsiteX4" fmla="*/ 0 w 4522573"/>
                      <a:gd name="connsiteY4" fmla="*/ 0 h 54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573" h="5487103" extrusionOk="0">
                        <a:moveTo>
                          <a:pt x="0" y="0"/>
                        </a:moveTo>
                        <a:cubicBezTo>
                          <a:pt x="1904242" y="118645"/>
                          <a:pt x="3152800" y="116012"/>
                          <a:pt x="4522573" y="0"/>
                        </a:cubicBezTo>
                        <a:cubicBezTo>
                          <a:pt x="4389691" y="688944"/>
                          <a:pt x="4607524" y="3527167"/>
                          <a:pt x="4522573" y="5487103"/>
                        </a:cubicBezTo>
                        <a:cubicBezTo>
                          <a:pt x="4002901" y="5621703"/>
                          <a:pt x="1041521" y="5329907"/>
                          <a:pt x="0" y="5487103"/>
                        </a:cubicBezTo>
                        <a:cubicBezTo>
                          <a:pt x="-20187" y="4682191"/>
                          <a:pt x="-152480" y="20883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F9A1894-7D32-2144-822A-C5F3AA60DB15}"/>
              </a:ext>
            </a:extLst>
          </p:cNvPr>
          <p:cNvSpPr/>
          <p:nvPr/>
        </p:nvSpPr>
        <p:spPr>
          <a:xfrm>
            <a:off x="409152" y="1651600"/>
            <a:ext cx="4087703" cy="4930581"/>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If the plan approved the furnishing of a service thru an advantage determination of coverage,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C00000"/>
                </a:solidFill>
                <a:effectLst/>
                <a:uLnTx/>
                <a:uFillTx/>
                <a:latin typeface="Calibri" panose="020F0502020204030204"/>
                <a:ea typeface="+mn-ea"/>
                <a:cs typeface="+mn-cs"/>
              </a:rPr>
              <a:t>it MAY NOT deny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coverage later on the basis of a lack of medical necessity.”  Medicare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Mgd</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Care Manual/Medical Necessity,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Chpt</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4. Section 10.6. </a:t>
            </a:r>
          </a:p>
        </p:txBody>
      </p:sp>
      <p:sp>
        <p:nvSpPr>
          <p:cNvPr id="6" name="Title 1">
            <a:extLst>
              <a:ext uri="{FF2B5EF4-FFF2-40B4-BE49-F238E27FC236}">
                <a16:creationId xmlns:a16="http://schemas.microsoft.com/office/drawing/2014/main" id="{C8A16754-61D5-1A4A-87B9-A1DA3A6E9321}"/>
              </a:ext>
            </a:extLst>
          </p:cNvPr>
          <p:cNvSpPr txBox="1">
            <a:spLocks/>
          </p:cNvSpPr>
          <p:nvPr/>
        </p:nvSpPr>
        <p:spPr>
          <a:xfrm>
            <a:off x="-10759" y="136525"/>
            <a:ext cx="12011042" cy="123437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Medicare Advantage – Provider WINS – no post d/c</a:t>
            </a:r>
            <a:b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altLang="en-US" sz="2400" b="0" i="0" u="none" strike="noStrike" kern="1200" cap="none" spc="0" normalizeH="0" baseline="0" noProof="0" dirty="0">
                <a:ln>
                  <a:noFill/>
                </a:ln>
                <a:solidFill>
                  <a:srgbClr val="00B050"/>
                </a:solidFill>
                <a:effectLst/>
                <a:uLnTx/>
                <a:uFillTx/>
                <a:latin typeface="Calibri Light" panose="020F0302020204030204"/>
                <a:ea typeface="+mj-ea"/>
                <a:cs typeface="+mj-cs"/>
              </a:rPr>
              <a:t>Use Regulations.   Have legal letter ready to send to the payer if post-request for records/MA</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200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4">
            <a:extLst>
              <a:ext uri="{FF2B5EF4-FFF2-40B4-BE49-F238E27FC236}">
                <a16:creationId xmlns:a16="http://schemas.microsoft.com/office/drawing/2014/main" id="{ABA5FD26-B64B-4E16-9ED2-239754FBD85B}"/>
              </a:ext>
            </a:extLst>
          </p:cNvPr>
          <p:cNvSpPr>
            <a:spLocks noGrp="1" noChangeArrowheads="1"/>
          </p:cNvSpPr>
          <p:nvPr>
            <p:ph type="sldNum" sz="quarter" idx="12"/>
          </p:nvPr>
        </p:nvSpPr>
        <p:spPr bwMode="auto">
          <a:xfrm>
            <a:off x="9257083" y="634989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9285ED69-5B70-47D6-8A72-4E85F630D4B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34</a:t>
            </a:fld>
            <a:endParaRPr kumimoji="0" lang="en-US" altLang="en-US" sz="675" b="0" i="0" u="none" strike="noStrike" kern="1200" cap="none" spc="0" normalizeH="0" baseline="0" noProof="0" dirty="0">
              <a:ln>
                <a:noFill/>
              </a:ln>
              <a:solidFill>
                <a:srgbClr val="90C226"/>
              </a:solidFill>
              <a:effectLst/>
              <a:uLnTx/>
              <a:uFillTx/>
              <a:latin typeface="Arial" panose="020B0604020202020204" pitchFamily="34" charset="0"/>
              <a:ea typeface="+mn-ea"/>
              <a:cs typeface="Arial" panose="020B0604020202020204" pitchFamily="34" charset="0"/>
            </a:endParaRPr>
          </a:p>
        </p:txBody>
      </p:sp>
      <p:sp>
        <p:nvSpPr>
          <p:cNvPr id="74755" name="Content Placeholder 2">
            <a:extLst>
              <a:ext uri="{FF2B5EF4-FFF2-40B4-BE49-F238E27FC236}">
                <a16:creationId xmlns:a16="http://schemas.microsoft.com/office/drawing/2014/main" id="{D57806A3-01F1-4AB3-866C-283EB97002FE}"/>
              </a:ext>
            </a:extLst>
          </p:cNvPr>
          <p:cNvSpPr>
            <a:spLocks noGrp="1" noChangeArrowheads="1"/>
          </p:cNvSpPr>
          <p:nvPr>
            <p:ph idx="4294967295"/>
          </p:nvPr>
        </p:nvSpPr>
        <p:spPr>
          <a:xfrm>
            <a:off x="5050302" y="1370898"/>
            <a:ext cx="6949981" cy="5211284"/>
          </a:xfrm>
        </p:spPr>
        <p:txBody>
          <a:bodyPr>
            <a:noAutofit/>
          </a:bodyPr>
          <a:lstStyle/>
          <a:p>
            <a:pPr marL="257175" marR="0" lvl="0" indent="-257175" algn="l" defTabSz="342900" rtl="0" eaLnBrk="0" fontAlgn="base" latinLnBrk="0" hangingPunct="0">
              <a:lnSpc>
                <a:spcPct val="100000"/>
              </a:lnSpc>
              <a:spcBef>
                <a:spcPts val="750"/>
              </a:spcBef>
              <a:spcAft>
                <a:spcPct val="0"/>
              </a:spcAft>
              <a:buClr>
                <a:srgbClr val="5FCBEF"/>
              </a:buClr>
              <a:buSzPct val="80000"/>
              <a:buFont typeface="Wingdings 3" panose="05040102010807070707" pitchFamily="82" charset="2"/>
              <a:buChar char=""/>
              <a:tabLst/>
              <a:defRPr/>
            </a:pPr>
            <a:r>
              <a:rPr kumimoji="0" lang="en-US" altLang="en-US" sz="1800" b="1" i="0" u="sng" strike="noStrike" kern="1200" cap="none" spc="0" normalizeH="0" baseline="0" noProof="0" dirty="0">
                <a:ln>
                  <a:noFill/>
                </a:ln>
                <a:solidFill>
                  <a:srgbClr val="404040"/>
                </a:solidFill>
                <a:effectLst/>
                <a:uLnTx/>
                <a:uFillTx/>
                <a:latin typeface="Trebuchet MS" panose="020B0603020202020204"/>
                <a:ea typeface="+mn-ea"/>
                <a:cs typeface="+mn-cs"/>
              </a:rPr>
              <a:t>New process</a:t>
            </a:r>
            <a:r>
              <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rPr>
              <a:t>:    With each request for records from the MA plans, leadership reviews:  was this already prior approved? Yes.  Send attorney letter telling the MA plan/or their representative they are in violation of the above section. Discontinue requesting and any subsequent denials or recoupments or a formal complaint will be filed with CMS.  Track and trend by payer.  </a:t>
            </a:r>
            <a:br>
              <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rPr>
            </a:br>
            <a:endPar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endParaRPr>
          </a:p>
          <a:p>
            <a:r>
              <a:rPr lang="en-US" altLang="en-US" sz="2400" dirty="0">
                <a:ea typeface="+mn-ea"/>
                <a:cs typeface="+mn-cs"/>
              </a:rPr>
              <a:t>Of course, payer says you understood tha</a:t>
            </a:r>
            <a:r>
              <a:rPr lang="en-US" altLang="en-US" sz="2400" dirty="0"/>
              <a:t>t this prior authorization was not a ‘guarantee of payment’ thru the contract language. Same language with commercial prior authorizations.  But Medicare Mgd Care Manual adds more strength to the provider.</a:t>
            </a:r>
          </a:p>
          <a:p>
            <a:r>
              <a:rPr lang="en-US" altLang="en-US" sz="2400" dirty="0">
                <a:solidFill>
                  <a:srgbClr val="FF0000"/>
                </a:solidFill>
              </a:rPr>
              <a:t>Surprise Bill Leg:  Outlaws retroactive/post discharge ED denial policies.  7-21 /CMS   LOVE IT!</a:t>
            </a:r>
          </a:p>
        </p:txBody>
      </p:sp>
      <p:sp>
        <p:nvSpPr>
          <p:cNvPr id="3" name="Rectangle 2">
            <a:extLst>
              <a:ext uri="{FF2B5EF4-FFF2-40B4-BE49-F238E27FC236}">
                <a16:creationId xmlns:a16="http://schemas.microsoft.com/office/drawing/2014/main" id="{27F9F710-C1C5-E84F-AB13-0206511B6C77}"/>
              </a:ext>
            </a:extLst>
          </p:cNvPr>
          <p:cNvSpPr/>
          <p:nvPr/>
        </p:nvSpPr>
        <p:spPr>
          <a:xfrm>
            <a:off x="191717" y="1518762"/>
            <a:ext cx="4522573" cy="5196259"/>
          </a:xfrm>
          <a:prstGeom prst="rect">
            <a:avLst/>
          </a:prstGeom>
          <a:noFill/>
          <a:ln w="165100">
            <a:solidFill>
              <a:srgbClr val="00B050"/>
            </a:solidFill>
            <a:extLst>
              <a:ext uri="{C807C97D-BFC1-408E-A445-0C87EB9F89A2}">
                <ask:lineSketchStyleProps xmlns:ask="http://schemas.microsoft.com/office/drawing/2018/sketchyshapes" sd="1219033472">
                  <a:custGeom>
                    <a:avLst/>
                    <a:gdLst>
                      <a:gd name="connsiteX0" fmla="*/ 0 w 4522573"/>
                      <a:gd name="connsiteY0" fmla="*/ 0 h 5487103"/>
                      <a:gd name="connsiteX1" fmla="*/ 4522573 w 4522573"/>
                      <a:gd name="connsiteY1" fmla="*/ 0 h 5487103"/>
                      <a:gd name="connsiteX2" fmla="*/ 4522573 w 4522573"/>
                      <a:gd name="connsiteY2" fmla="*/ 5487103 h 5487103"/>
                      <a:gd name="connsiteX3" fmla="*/ 0 w 4522573"/>
                      <a:gd name="connsiteY3" fmla="*/ 5487103 h 5487103"/>
                      <a:gd name="connsiteX4" fmla="*/ 0 w 4522573"/>
                      <a:gd name="connsiteY4" fmla="*/ 0 h 54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573" h="5487103" extrusionOk="0">
                        <a:moveTo>
                          <a:pt x="0" y="0"/>
                        </a:moveTo>
                        <a:cubicBezTo>
                          <a:pt x="1904242" y="118645"/>
                          <a:pt x="3152800" y="116012"/>
                          <a:pt x="4522573" y="0"/>
                        </a:cubicBezTo>
                        <a:cubicBezTo>
                          <a:pt x="4389691" y="688944"/>
                          <a:pt x="4607524" y="3527167"/>
                          <a:pt x="4522573" y="5487103"/>
                        </a:cubicBezTo>
                        <a:cubicBezTo>
                          <a:pt x="4002901" y="5621703"/>
                          <a:pt x="1041521" y="5329907"/>
                          <a:pt x="0" y="5487103"/>
                        </a:cubicBezTo>
                        <a:cubicBezTo>
                          <a:pt x="-20187" y="4682191"/>
                          <a:pt x="-152480" y="20883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F9A1894-7D32-2144-822A-C5F3AA60DB15}"/>
              </a:ext>
            </a:extLst>
          </p:cNvPr>
          <p:cNvSpPr/>
          <p:nvPr/>
        </p:nvSpPr>
        <p:spPr>
          <a:xfrm>
            <a:off x="409152" y="1651600"/>
            <a:ext cx="4087703" cy="4930581"/>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If the plan approved the furnishing of a service thru an advantage determination of coverage,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C00000"/>
                </a:solidFill>
                <a:effectLst/>
                <a:uLnTx/>
                <a:uFillTx/>
                <a:latin typeface="Calibri" panose="020F0502020204030204"/>
                <a:ea typeface="+mn-ea"/>
                <a:cs typeface="+mn-cs"/>
              </a:rPr>
              <a:t>it MAY NOT deny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coverage later on the basis of a lack of medical necessity.”  Medicare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Mgd</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Care Manual/Medical Necessity,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Chpt</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4. Section 10.6. </a:t>
            </a:r>
          </a:p>
        </p:txBody>
      </p:sp>
      <p:sp>
        <p:nvSpPr>
          <p:cNvPr id="6" name="Title 1">
            <a:extLst>
              <a:ext uri="{FF2B5EF4-FFF2-40B4-BE49-F238E27FC236}">
                <a16:creationId xmlns:a16="http://schemas.microsoft.com/office/drawing/2014/main" id="{C8A16754-61D5-1A4A-87B9-A1DA3A6E9321}"/>
              </a:ext>
            </a:extLst>
          </p:cNvPr>
          <p:cNvSpPr txBox="1">
            <a:spLocks/>
          </p:cNvSpPr>
          <p:nvPr/>
        </p:nvSpPr>
        <p:spPr>
          <a:xfrm>
            <a:off x="-10759" y="136525"/>
            <a:ext cx="12011042" cy="123437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Medicare Advantage – Provider WINS – </a:t>
            </a:r>
            <a:b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altLang="en-US" sz="2400" b="0" i="0" u="none" strike="noStrike" kern="1200" cap="none" spc="0" normalizeH="0" baseline="0" noProof="0" dirty="0">
                <a:ln>
                  <a:noFill/>
                </a:ln>
                <a:solidFill>
                  <a:srgbClr val="00B050"/>
                </a:solidFill>
                <a:effectLst/>
                <a:uLnTx/>
                <a:uFillTx/>
                <a:latin typeface="Calibri Light" panose="020F0302020204030204"/>
                <a:ea typeface="+mj-ea"/>
                <a:cs typeface="+mj-cs"/>
              </a:rPr>
              <a:t>Use Regulations.   Have legal letter ready to send to the payer if post-request </a:t>
            </a:r>
            <a:r>
              <a:rPr kumimoji="0" lang="en-US" altLang="en-US" sz="2400" b="0" i="0" u="none" strike="noStrike" kern="1200" cap="none" spc="0" normalizeH="0" baseline="0" noProof="0">
                <a:ln>
                  <a:noFill/>
                </a:ln>
                <a:solidFill>
                  <a:srgbClr val="00B050"/>
                </a:solidFill>
                <a:effectLst/>
                <a:uLnTx/>
                <a:uFillTx/>
                <a:latin typeface="Calibri Light" panose="020F0302020204030204"/>
                <a:ea typeface="+mj-ea"/>
                <a:cs typeface="+mj-cs"/>
              </a:rPr>
              <a:t>for records/MA</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9DF3054-0EA3-4C20-9340-05D228258F2E}"/>
              </a:ext>
            </a:extLst>
          </p:cNvPr>
          <p:cNvSpPr>
            <a:spLocks noGrp="1" noChangeArrowheads="1"/>
          </p:cNvSpPr>
          <p:nvPr>
            <p:ph type="title"/>
          </p:nvPr>
        </p:nvSpPr>
        <p:spPr/>
        <p:txBody>
          <a:bodyPr/>
          <a:lstStyle/>
          <a:p>
            <a:r>
              <a:rPr lang="en-US" altLang="en-US">
                <a:solidFill>
                  <a:schemeClr val="tx1"/>
                </a:solidFill>
              </a:rPr>
              <a:t>Payer‘mis-information’ for Medicare Advantage plans</a:t>
            </a:r>
          </a:p>
        </p:txBody>
      </p:sp>
      <p:sp>
        <p:nvSpPr>
          <p:cNvPr id="81923" name="Content Placeholder 2">
            <a:extLst>
              <a:ext uri="{FF2B5EF4-FFF2-40B4-BE49-F238E27FC236}">
                <a16:creationId xmlns:a16="http://schemas.microsoft.com/office/drawing/2014/main" id="{EC85389B-DA57-435C-B716-F562A144FA4E}"/>
              </a:ext>
            </a:extLst>
          </p:cNvPr>
          <p:cNvSpPr>
            <a:spLocks noGrp="1" noChangeArrowheads="1"/>
          </p:cNvSpPr>
          <p:nvPr>
            <p:ph idx="1"/>
          </p:nvPr>
        </p:nvSpPr>
        <p:spPr>
          <a:xfrm>
            <a:off x="752838" y="2112299"/>
            <a:ext cx="8445660" cy="4111625"/>
          </a:xfrm>
        </p:spPr>
        <p:txBody>
          <a:bodyPr>
            <a:normAutofit/>
          </a:bodyPr>
          <a:lstStyle/>
          <a:p>
            <a:r>
              <a:rPr lang="en-US" altLang="en-US" dirty="0"/>
              <a:t>“</a:t>
            </a:r>
            <a:r>
              <a:rPr lang="en-US" altLang="en-US" sz="1600" dirty="0"/>
              <a:t>Recently we received a denial for a status 3 years after the encounter.  The pt was here for an OP Hemorrhoid procedure developing vomiting with distension of a colonic ileus. History of </a:t>
            </a:r>
            <a:r>
              <a:rPr lang="en-US" altLang="en-US" sz="1600" dirty="0" err="1"/>
              <a:t>Olgilvie</a:t>
            </a:r>
            <a:r>
              <a:rPr lang="en-US" altLang="en-US" sz="1600" dirty="0"/>
              <a:t> syndrome failed 48 hrs of outpt treatment.  Inpt was approved thru payer contact prior to billing/3 years ago. Now the 3</a:t>
            </a:r>
            <a:r>
              <a:rPr lang="en-US" altLang="en-US" sz="1600" baseline="30000" dirty="0"/>
              <a:t>rd</a:t>
            </a:r>
            <a:r>
              <a:rPr lang="en-US" altLang="en-US" sz="1600" dirty="0"/>
              <a:t> party vendor is stating he did not meet inpatient criteria.”</a:t>
            </a:r>
          </a:p>
          <a:p>
            <a:r>
              <a:rPr lang="en-US" altLang="en-US" dirty="0">
                <a:solidFill>
                  <a:srgbClr val="C00000"/>
                </a:solidFill>
              </a:rPr>
              <a:t>Medicare Managed Care Manual, Cpt 4, Section 10.16.  And Program Integrity, Cpt 6, Section 6.1.3 Medical necessity applies:</a:t>
            </a:r>
          </a:p>
          <a:p>
            <a:r>
              <a:rPr lang="en-US" altLang="en-US" b="1" dirty="0">
                <a:solidFill>
                  <a:srgbClr val="C00000"/>
                </a:solidFill>
              </a:rPr>
              <a:t>“If the plan approved the furnishing of a service thru an advance determination of coverage, it may not deny coverage later on the basis of a lack of medical necessity.”   YAHOO!</a:t>
            </a:r>
          </a:p>
          <a:p>
            <a:r>
              <a:rPr lang="en-US" altLang="en-US" dirty="0">
                <a:solidFill>
                  <a:srgbClr val="C00000"/>
                </a:solidFill>
              </a:rPr>
              <a:t>Turn in abuse to CMS – as oversight for all MA Plans.</a:t>
            </a:r>
          </a:p>
        </p:txBody>
      </p:sp>
      <p:sp>
        <p:nvSpPr>
          <p:cNvPr id="81924" name="Footer Placeholder 3">
            <a:extLst>
              <a:ext uri="{FF2B5EF4-FFF2-40B4-BE49-F238E27FC236}">
                <a16:creationId xmlns:a16="http://schemas.microsoft.com/office/drawing/2014/main" id="{816073D6-D5E9-4E01-B4BA-01C95CA65E0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2021</a:t>
            </a:r>
            <a:endParaRPr kumimoji="0" lang="en-US" alt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1925" name="Slide Number Placeholder 4">
            <a:extLst>
              <a:ext uri="{FF2B5EF4-FFF2-40B4-BE49-F238E27FC236}">
                <a16:creationId xmlns:a16="http://schemas.microsoft.com/office/drawing/2014/main" id="{3E9BB643-C28A-4DC7-B497-54754A7B43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5A79169E-BEEC-4100-A76D-77EE6347B59E}"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35</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775AD55-A406-43B8-A3BB-59F91E8623CC}"/>
              </a:ext>
            </a:extLst>
          </p:cNvPr>
          <p:cNvSpPr>
            <a:spLocks noGrp="1" noChangeArrowheads="1"/>
          </p:cNvSpPr>
          <p:nvPr>
            <p:ph type="title"/>
          </p:nvPr>
        </p:nvSpPr>
        <p:spPr>
          <a:xfrm>
            <a:off x="2133601" y="609600"/>
            <a:ext cx="6348413" cy="990600"/>
          </a:xfrm>
        </p:spPr>
        <p:txBody>
          <a:bodyPr>
            <a:normAutofit/>
          </a:bodyPr>
          <a:lstStyle/>
          <a:p>
            <a:r>
              <a:rPr lang="en-US" altLang="en-US" b="1">
                <a:solidFill>
                  <a:schemeClr val="tx1"/>
                </a:solidFill>
              </a:rPr>
              <a:t>More payer anguish -Place of service Audits</a:t>
            </a:r>
          </a:p>
        </p:txBody>
      </p:sp>
      <p:sp>
        <p:nvSpPr>
          <p:cNvPr id="82947" name="Content Placeholder 2">
            <a:extLst>
              <a:ext uri="{FF2B5EF4-FFF2-40B4-BE49-F238E27FC236}">
                <a16:creationId xmlns:a16="http://schemas.microsoft.com/office/drawing/2014/main" id="{C2F5262C-43D6-4159-B6A6-68E901A2482A}"/>
              </a:ext>
            </a:extLst>
          </p:cNvPr>
          <p:cNvSpPr>
            <a:spLocks noGrp="1" noChangeArrowheads="1"/>
          </p:cNvSpPr>
          <p:nvPr>
            <p:ph idx="1"/>
          </p:nvPr>
        </p:nvSpPr>
        <p:spPr>
          <a:xfrm>
            <a:off x="677334" y="1771650"/>
            <a:ext cx="9635709" cy="4476750"/>
          </a:xfrm>
        </p:spPr>
        <p:txBody>
          <a:bodyPr>
            <a:normAutofit/>
          </a:bodyPr>
          <a:lstStyle/>
          <a:p>
            <a:r>
              <a:rPr lang="en-US" altLang="en-US" sz="2000" dirty="0"/>
              <a:t>“One carrier has enlisted HDI to audit place of service.  They sent us 10 cases, all Medicare Advantage, DOS vary from 2016-2018, only one case had a 1 day LOS and they all say the same thing:  </a:t>
            </a:r>
            <a:r>
              <a:rPr lang="en-US" altLang="en-US" sz="2000" u="sng" dirty="0"/>
              <a:t>“The patient could have been safely and appropriately cared for in an </a:t>
            </a:r>
            <a:r>
              <a:rPr lang="en-US" altLang="en-US" sz="2000" u="sng" dirty="0" err="1"/>
              <a:t>outpt</a:t>
            </a:r>
            <a:r>
              <a:rPr lang="en-US" altLang="en-US" sz="2000" u="sng" dirty="0"/>
              <a:t> level of care.”  Now that sounds like a medical necessity denial to me.  T</a:t>
            </a:r>
            <a:r>
              <a:rPr lang="en-US" altLang="en-US" sz="2000" dirty="0"/>
              <a:t>he kicker?  I have already been denied 4 of these cases (back in 2016 and 17) and one was overturned by peer to peer, the other three were overturned on written appeal.  How can this be possible? “   Western Conn.  8-18</a:t>
            </a:r>
          </a:p>
          <a:p>
            <a:r>
              <a:rPr lang="en-US" altLang="en-US" sz="2000" dirty="0"/>
              <a:t>SEE PG 18.  It can’t!  But think of the wasted administrative costs to continue to a) track, b) defend and c) repeat defend.  Track and trend and turn all costs into Contracting.  </a:t>
            </a:r>
          </a:p>
        </p:txBody>
      </p:sp>
      <p:sp>
        <p:nvSpPr>
          <p:cNvPr id="4" name="Footer Placeholder 3">
            <a:extLst>
              <a:ext uri="{FF2B5EF4-FFF2-40B4-BE49-F238E27FC236}">
                <a16:creationId xmlns:a16="http://schemas.microsoft.com/office/drawing/2014/main" id="{5099513B-2031-4BDB-9A1E-6E794D7670CA}"/>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2949" name="Slide Number Placeholder 4">
            <a:extLst>
              <a:ext uri="{FF2B5EF4-FFF2-40B4-BE49-F238E27FC236}">
                <a16:creationId xmlns:a16="http://schemas.microsoft.com/office/drawing/2014/main" id="{08A60BE5-E31A-4D14-B2F4-073F6419B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44CAF812-F9E6-4549-B130-96521FA69CF4}"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36</a:t>
            </a:fld>
            <a:endPar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004834D9-F8A9-4033-A8AA-D510A36284EE}"/>
              </a:ext>
            </a:extLst>
          </p:cNvPr>
          <p:cNvSpPr>
            <a:spLocks noGrp="1" noChangeArrowheads="1"/>
          </p:cNvSpPr>
          <p:nvPr>
            <p:ph type="title"/>
          </p:nvPr>
        </p:nvSpPr>
        <p:spPr/>
        <p:txBody>
          <a:bodyPr/>
          <a:lstStyle/>
          <a:p>
            <a:r>
              <a:rPr lang="en-US" altLang="en-US" b="1">
                <a:solidFill>
                  <a:schemeClr val="tx1"/>
                </a:solidFill>
              </a:rPr>
              <a:t>More payer anguish - Outpt</a:t>
            </a:r>
          </a:p>
        </p:txBody>
      </p:sp>
      <p:sp>
        <p:nvSpPr>
          <p:cNvPr id="83971" name="Content Placeholder 2">
            <a:extLst>
              <a:ext uri="{FF2B5EF4-FFF2-40B4-BE49-F238E27FC236}">
                <a16:creationId xmlns:a16="http://schemas.microsoft.com/office/drawing/2014/main" id="{923FB271-82FE-4582-A9A4-DDDE335E7E2C}"/>
              </a:ext>
            </a:extLst>
          </p:cNvPr>
          <p:cNvSpPr>
            <a:spLocks noGrp="1" noChangeArrowheads="1"/>
          </p:cNvSpPr>
          <p:nvPr>
            <p:ph idx="1"/>
          </p:nvPr>
        </p:nvSpPr>
        <p:spPr>
          <a:xfrm>
            <a:off x="677333" y="1295401"/>
            <a:ext cx="9300044" cy="4952999"/>
          </a:xfrm>
        </p:spPr>
        <p:txBody>
          <a:bodyPr>
            <a:normAutofit/>
          </a:bodyPr>
          <a:lstStyle/>
          <a:p>
            <a:r>
              <a:rPr lang="en-US" altLang="en-US" dirty="0"/>
              <a:t>“</a:t>
            </a:r>
            <a:r>
              <a:rPr lang="en-US" altLang="en-US" sz="1800" dirty="0"/>
              <a:t>For the last month or so, we have been getting letters from </a:t>
            </a:r>
            <a:r>
              <a:rPr lang="en-US" altLang="en-US" sz="1800" u="sng" dirty="0"/>
              <a:t>UHC wanting the medical records on all our </a:t>
            </a:r>
            <a:r>
              <a:rPr lang="en-US" altLang="en-US" sz="1800" u="sng" dirty="0" err="1"/>
              <a:t>outpt</a:t>
            </a:r>
            <a:r>
              <a:rPr lang="en-US" altLang="en-US" sz="1800" dirty="0"/>
              <a:t> services and even if they are the 2</a:t>
            </a:r>
            <a:r>
              <a:rPr lang="en-US" altLang="en-US" sz="1800" baseline="30000" dirty="0"/>
              <a:t>nd</a:t>
            </a:r>
            <a:r>
              <a:rPr lang="en-US" altLang="en-US" sz="1800" dirty="0"/>
              <a:t> payer and owe us under $100, they want the records.  They are asking for records for a simple CBC, strep test, drug screening, </a:t>
            </a:r>
            <a:r>
              <a:rPr lang="en-US" altLang="en-US" sz="1800" dirty="0" err="1"/>
              <a:t>mammo,and</a:t>
            </a:r>
            <a:r>
              <a:rPr lang="en-US" altLang="en-US" sz="1800" dirty="0"/>
              <a:t> colonoscopies.  In many cases, it is costing us more to send them the medical record than what our actual reimbursement would be.  I filed a complaint with our UHC Advocate and we have a phone call set up.  They are calling it “pre-payment letters.’   In many cases we have a prior authorization and they are still wanting the </a:t>
            </a:r>
            <a:r>
              <a:rPr lang="en-US" altLang="en-US" sz="1800" u="sng" dirty="0"/>
              <a:t>complete medical records</a:t>
            </a:r>
            <a:r>
              <a:rPr lang="en-US" altLang="en-US" sz="1800" dirty="0"/>
              <a:t>.  Now other payers are starting to do the same thing.”  Ill 80 bed hospital</a:t>
            </a:r>
          </a:p>
          <a:p>
            <a:pPr marL="0" indent="0">
              <a:buNone/>
            </a:pPr>
            <a:endParaRPr lang="en-US" altLang="en-US" sz="1800" dirty="0"/>
          </a:p>
          <a:p>
            <a:r>
              <a:rPr lang="en-US" altLang="en-US" sz="1800" dirty="0"/>
              <a:t>Most are commercial UHC and we are contracted..</a:t>
            </a:r>
          </a:p>
          <a:p>
            <a:r>
              <a:rPr lang="en-US" altLang="en-US" sz="1800" dirty="0"/>
              <a:t>Why asking?  More dx = better long </a:t>
            </a:r>
            <a:r>
              <a:rPr lang="en-US" altLang="en-US" sz="1800"/>
              <a:t>term payments for MA plans</a:t>
            </a:r>
            <a:endParaRPr lang="en-US" altLang="en-US" sz="1800" dirty="0"/>
          </a:p>
          <a:p>
            <a:r>
              <a:rPr lang="en-US" altLang="en-US" sz="1800" dirty="0"/>
              <a:t>No idea why we would agree to this but under PROTOCOL, we have to respond.  </a:t>
            </a:r>
          </a:p>
        </p:txBody>
      </p:sp>
      <p:sp>
        <p:nvSpPr>
          <p:cNvPr id="4" name="Footer Placeholder 3">
            <a:extLst>
              <a:ext uri="{FF2B5EF4-FFF2-40B4-BE49-F238E27FC236}">
                <a16:creationId xmlns:a16="http://schemas.microsoft.com/office/drawing/2014/main" id="{BB9363E3-2E10-435A-BC3E-ADE2FC072A3D}"/>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3973" name="Slide Number Placeholder 4">
            <a:extLst>
              <a:ext uri="{FF2B5EF4-FFF2-40B4-BE49-F238E27FC236}">
                <a16:creationId xmlns:a16="http://schemas.microsoft.com/office/drawing/2014/main" id="{4AED53B2-BE01-485F-A7E9-7DBFDB6FA1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6313155C-E344-4208-8929-AEF63F5193A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37</a:t>
            </a:fld>
            <a:endPar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1BD57CC-29FB-4119-BD98-F643BA8040ED}"/>
              </a:ext>
            </a:extLst>
          </p:cNvPr>
          <p:cNvSpPr>
            <a:spLocks noGrp="1" noChangeArrowheads="1"/>
          </p:cNvSpPr>
          <p:nvPr>
            <p:ph type="title"/>
          </p:nvPr>
        </p:nvSpPr>
        <p:spPr>
          <a:xfrm>
            <a:off x="2133600" y="609600"/>
            <a:ext cx="7010400" cy="1320800"/>
          </a:xfrm>
        </p:spPr>
        <p:txBody>
          <a:bodyPr/>
          <a:lstStyle/>
          <a:p>
            <a:pPr eaLnBrk="1" hangingPunct="1"/>
            <a:r>
              <a:rPr lang="en-US" altLang="en-US" b="1" dirty="0">
                <a:solidFill>
                  <a:schemeClr val="tx1"/>
                </a:solidFill>
              </a:rPr>
              <a:t>Update – United =</a:t>
            </a:r>
            <a:r>
              <a:rPr lang="en-US" altLang="en-US" sz="2800" b="1" dirty="0">
                <a:solidFill>
                  <a:schemeClr val="tx1"/>
                </a:solidFill>
              </a:rPr>
              <a:t>25% market share</a:t>
            </a:r>
            <a:endParaRPr lang="en-US" altLang="en-US" b="1" dirty="0">
              <a:solidFill>
                <a:schemeClr val="tx1"/>
              </a:solidFill>
            </a:endParaRPr>
          </a:p>
        </p:txBody>
      </p:sp>
      <p:sp>
        <p:nvSpPr>
          <p:cNvPr id="33795" name="Content Placeholder 2">
            <a:extLst>
              <a:ext uri="{FF2B5EF4-FFF2-40B4-BE49-F238E27FC236}">
                <a16:creationId xmlns:a16="http://schemas.microsoft.com/office/drawing/2014/main" id="{058CBEFF-2A2A-41F0-AC90-D6E219E6851A}"/>
              </a:ext>
            </a:extLst>
          </p:cNvPr>
          <p:cNvSpPr>
            <a:spLocks noGrp="1"/>
          </p:cNvSpPr>
          <p:nvPr>
            <p:ph idx="1"/>
          </p:nvPr>
        </p:nvSpPr>
        <p:spPr>
          <a:xfrm>
            <a:off x="677334" y="1680210"/>
            <a:ext cx="9533466" cy="4914900"/>
          </a:xfrm>
        </p:spPr>
        <p:txBody>
          <a:bodyPr rtlCol="0">
            <a:normAutofit lnSpcReduction="10000"/>
          </a:bodyPr>
          <a:lstStyle/>
          <a:p>
            <a:pPr eaLnBrk="1" fontAlgn="auto" hangingPunct="1">
              <a:spcAft>
                <a:spcPts val="0"/>
              </a:spcAft>
              <a:buFont typeface="Wingdings 3" charset="2"/>
              <a:buChar char=""/>
              <a:defRPr/>
            </a:pPr>
            <a:r>
              <a:rPr lang="en-US" altLang="en-US" sz="1800" dirty="0">
                <a:solidFill>
                  <a:schemeClr val="tx1">
                    <a:lumMod val="75000"/>
                    <a:lumOff val="25000"/>
                  </a:schemeClr>
                </a:solidFill>
              </a:rPr>
              <a:t>As of Aug 2015, UHC no longer uses the CMS two-midnight standard to make </a:t>
            </a:r>
            <a:r>
              <a:rPr lang="en-US" altLang="en-US" sz="1800" dirty="0" err="1">
                <a:solidFill>
                  <a:schemeClr val="tx1">
                    <a:lumMod val="75000"/>
                    <a:lumOff val="25000"/>
                  </a:schemeClr>
                </a:solidFill>
              </a:rPr>
              <a:t>inpt</a:t>
            </a:r>
            <a:r>
              <a:rPr lang="en-US" altLang="en-US" sz="1800" dirty="0">
                <a:solidFill>
                  <a:schemeClr val="tx1">
                    <a:lumMod val="75000"/>
                    <a:lumOff val="25000"/>
                  </a:schemeClr>
                </a:solidFill>
              </a:rPr>
              <a:t> admission determination.</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UHC believes the best way to help UHC’s members get access to the care they need is to relay on evidence-based guidelines and treatments.  Evidence-based guidelines allow UHC to review a member’s health condition based on the clinical documentation and provide consistent, clinically validated decisions for hospital admissions.</a:t>
            </a:r>
          </a:p>
          <a:p>
            <a:pPr eaLnBrk="1" fontAlgn="auto" hangingPunct="1">
              <a:spcAft>
                <a:spcPts val="0"/>
              </a:spcAft>
              <a:buFont typeface="Wingdings 3" charset="2"/>
              <a:buChar char=""/>
              <a:defRPr/>
            </a:pPr>
            <a:r>
              <a:rPr lang="en-US" altLang="en-US" sz="1800" b="1" dirty="0">
                <a:solidFill>
                  <a:srgbClr val="FF0000"/>
                </a:solidFill>
              </a:rPr>
              <a:t>Sites should now consider:  “If appeal results in an adverse decision, we request a copy of the individual criteria used to determine medical necessity be provided with the determination.”   </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Per UHC 2016 Provider Manual – pp 113-114  Criteria for Determining Medical Necessity.</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May 2021- UHC moving to IQ/owns Optum which bought Change HealthCare which owns IQ.   From UHC’s MA policy #H-006. 2020 pg 2:  “Physicians should use a 24-hrperiod as a benchmark, i.e. they should order admission for patients who are expected to need hospital care for 24 hrs other patients on a outpt basis.”  IQ= 48hrs in guidelines.</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Reported UHC IQ impact:  much longer to get replies to ‘disputed status’ –P2P calls, etc.</a:t>
            </a:r>
          </a:p>
        </p:txBody>
      </p:sp>
      <p:sp>
        <p:nvSpPr>
          <p:cNvPr id="2" name="Footer Placeholder 1">
            <a:extLst>
              <a:ext uri="{FF2B5EF4-FFF2-40B4-BE49-F238E27FC236}">
                <a16:creationId xmlns:a16="http://schemas.microsoft.com/office/drawing/2014/main" id="{70C8E67D-A51D-4F70-9D39-C6D77418822D}"/>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9877" name="Slide Number Placeholder 3">
            <a:extLst>
              <a:ext uri="{FF2B5EF4-FFF2-40B4-BE49-F238E27FC236}">
                <a16:creationId xmlns:a16="http://schemas.microsoft.com/office/drawing/2014/main" id="{5A65CB0F-4975-46BD-B04A-E59DB71C16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821AF162-7C6A-452B-8BAC-D6444E652CAF}"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38</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065-A858-4F12-ACE5-0DE408E35BA4}"/>
              </a:ext>
            </a:extLst>
          </p:cNvPr>
          <p:cNvSpPr>
            <a:spLocks noGrp="1"/>
          </p:cNvSpPr>
          <p:nvPr>
            <p:ph type="title"/>
          </p:nvPr>
        </p:nvSpPr>
        <p:spPr/>
        <p:txBody>
          <a:bodyPr/>
          <a:lstStyle/>
          <a:p>
            <a:r>
              <a:rPr lang="en-US" dirty="0">
                <a:solidFill>
                  <a:schemeClr val="tx1"/>
                </a:solidFill>
              </a:rPr>
              <a:t>Department of Justice – continuing to investigate </a:t>
            </a:r>
            <a:br>
              <a:rPr lang="en-US" dirty="0">
                <a:solidFill>
                  <a:schemeClr val="tx1"/>
                </a:solidFill>
              </a:rPr>
            </a:br>
            <a:r>
              <a:rPr lang="en-US" dirty="0">
                <a:solidFill>
                  <a:schemeClr val="tx1"/>
                </a:solidFill>
              </a:rPr>
              <a:t>“RISK ADJUSTMENT FRAUD CASES with MA PLANS”</a:t>
            </a:r>
          </a:p>
        </p:txBody>
      </p:sp>
      <p:sp>
        <p:nvSpPr>
          <p:cNvPr id="3" name="Content Placeholder 2">
            <a:extLst>
              <a:ext uri="{FF2B5EF4-FFF2-40B4-BE49-F238E27FC236}">
                <a16:creationId xmlns:a16="http://schemas.microsoft.com/office/drawing/2014/main" id="{B23BAC8B-F5F9-4D6E-A119-01E9C36490EB}"/>
              </a:ext>
            </a:extLst>
          </p:cNvPr>
          <p:cNvSpPr>
            <a:spLocks noGrp="1"/>
          </p:cNvSpPr>
          <p:nvPr>
            <p:ph idx="1"/>
          </p:nvPr>
        </p:nvSpPr>
        <p:spPr/>
        <p:txBody>
          <a:bodyPr/>
          <a:lstStyle/>
          <a:p>
            <a:r>
              <a:rPr lang="en-US" sz="2000" dirty="0"/>
              <a:t>DOJ announces multiple actions over Medicare Advantage Risk Adjustment Fraud Cases.</a:t>
            </a:r>
          </a:p>
          <a:p>
            <a:r>
              <a:rPr lang="en-US" sz="2000" dirty="0"/>
              <a:t>Issue:  Submitting incorrect dx to increase the risk adjustment payment.  “Knowingly”</a:t>
            </a:r>
          </a:p>
          <a:p>
            <a:r>
              <a:rPr lang="en-US" sz="2000" dirty="0"/>
              <a:t>6 Whistle blower cases.  (Ex. Kaiser) </a:t>
            </a:r>
          </a:p>
          <a:p>
            <a:r>
              <a:rPr lang="en-US" sz="2000" dirty="0"/>
              <a:t>Buffalo, NY MA plan:  Independent Health.  Had a specified billing company:  DXID who alleges was knowing submitting false dx.  Both the owner of </a:t>
            </a:r>
            <a:r>
              <a:rPr lang="en-US" sz="2000" dirty="0" err="1"/>
              <a:t>Indp</a:t>
            </a:r>
            <a:r>
              <a:rPr lang="en-US" sz="2000" dirty="0"/>
              <a:t> Health, and DXID are listed in the legal action. </a:t>
            </a:r>
          </a:p>
        </p:txBody>
      </p:sp>
      <p:sp>
        <p:nvSpPr>
          <p:cNvPr id="4" name="Footer Placeholder 3">
            <a:extLst>
              <a:ext uri="{FF2B5EF4-FFF2-40B4-BE49-F238E27FC236}">
                <a16:creationId xmlns:a16="http://schemas.microsoft.com/office/drawing/2014/main" id="{8BB5A807-CDB6-4C55-B6D6-261ACF145F2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2021</a:t>
            </a:r>
          </a:p>
        </p:txBody>
      </p:sp>
      <p:sp>
        <p:nvSpPr>
          <p:cNvPr id="5" name="Slide Number Placeholder 4">
            <a:extLst>
              <a:ext uri="{FF2B5EF4-FFF2-40B4-BE49-F238E27FC236}">
                <a16:creationId xmlns:a16="http://schemas.microsoft.com/office/drawing/2014/main" id="{6FAE1DD7-8F9E-48C1-8AFA-1EB3F62639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8494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663107"/>
          </a:xfrm>
        </p:spPr>
        <p:txBody>
          <a:bodyPr>
            <a:noAutofit/>
          </a:bodyPr>
          <a:lstStyle/>
          <a:p>
            <a:pPr algn="ctr"/>
            <a:r>
              <a:rPr lang="en-US" sz="3600" dirty="0"/>
              <a:t>Scope of Revenue Cycle Integrity</a:t>
            </a:r>
          </a:p>
        </p:txBody>
      </p:sp>
      <p:pic>
        <p:nvPicPr>
          <p:cNvPr id="4" name="Content Placeholder 3"/>
          <p:cNvPicPr>
            <a:picLocks noGrp="1" noChangeAspect="1"/>
          </p:cNvPicPr>
          <p:nvPr>
            <p:ph idx="1"/>
          </p:nvPr>
        </p:nvPicPr>
        <p:blipFill>
          <a:blip r:embed="rId2"/>
          <a:srcRect l="-12318" r="-12318"/>
          <a:stretch>
            <a:fillRect/>
          </a:stretch>
        </p:blipFill>
        <p:spPr>
          <a:xfrm>
            <a:off x="1800515" y="1627395"/>
            <a:ext cx="8652144" cy="4525963"/>
          </a:xfrm>
        </p:spPr>
      </p:pic>
      <p:sp>
        <p:nvSpPr>
          <p:cNvPr id="3" name="TextBox 2"/>
          <p:cNvSpPr txBox="1"/>
          <p:nvPr/>
        </p:nvSpPr>
        <p:spPr>
          <a:xfrm>
            <a:off x="2251297" y="5715474"/>
            <a:ext cx="2165869" cy="830997"/>
          </a:xfrm>
          <a:prstGeom prst="rect">
            <a:avLst/>
          </a:prstGeom>
          <a:noFill/>
        </p:spPr>
        <p:txBody>
          <a:bodyPr wrap="square" rtlCol="0">
            <a:spAutoFit/>
          </a:bodyPr>
          <a:lstStyle/>
          <a:p>
            <a:r>
              <a:rPr lang="en-US" sz="1600" dirty="0">
                <a:solidFill>
                  <a:prstClr val="black"/>
                </a:solidFill>
                <a:latin typeface="Constantia"/>
              </a:rPr>
              <a:t>Business</a:t>
            </a:r>
          </a:p>
          <a:p>
            <a:r>
              <a:rPr lang="en-US" sz="1600" dirty="0">
                <a:solidFill>
                  <a:prstClr val="black"/>
                </a:solidFill>
                <a:latin typeface="Constantia"/>
              </a:rPr>
              <a:t>Office</a:t>
            </a:r>
          </a:p>
          <a:p>
            <a:r>
              <a:rPr lang="en-US" sz="1600" dirty="0">
                <a:solidFill>
                  <a:prstClr val="black"/>
                </a:solidFill>
                <a:latin typeface="Constantia"/>
              </a:rPr>
              <a:t>Care Management</a:t>
            </a:r>
          </a:p>
        </p:txBody>
      </p:sp>
      <p:cxnSp>
        <p:nvCxnSpPr>
          <p:cNvPr id="6" name="Straight Arrow Connector 5"/>
          <p:cNvCxnSpPr/>
          <p:nvPr/>
        </p:nvCxnSpPr>
        <p:spPr>
          <a:xfrm flipV="1">
            <a:off x="3553796" y="5363927"/>
            <a:ext cx="419567" cy="453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553796" y="5715473"/>
            <a:ext cx="986549" cy="102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614719" y="4161864"/>
            <a:ext cx="1719512" cy="1354217"/>
          </a:xfrm>
          <a:prstGeom prst="rect">
            <a:avLst/>
          </a:prstGeom>
          <a:noFill/>
        </p:spPr>
        <p:txBody>
          <a:bodyPr wrap="square" rtlCol="0">
            <a:spAutoFit/>
          </a:bodyPr>
          <a:lstStyle/>
          <a:p>
            <a:r>
              <a:rPr lang="en-US" sz="1600" dirty="0">
                <a:solidFill>
                  <a:prstClr val="black"/>
                </a:solidFill>
                <a:latin typeface="Constantia"/>
              </a:rPr>
              <a:t>Nursing</a:t>
            </a:r>
          </a:p>
          <a:p>
            <a:r>
              <a:rPr lang="en-US" sz="1600" dirty="0">
                <a:solidFill>
                  <a:prstClr val="black"/>
                </a:solidFill>
                <a:latin typeface="Constantia"/>
              </a:rPr>
              <a:t>Ancillaries</a:t>
            </a:r>
          </a:p>
          <a:p>
            <a:r>
              <a:rPr lang="en-US" sz="1600" dirty="0">
                <a:solidFill>
                  <a:prstClr val="black"/>
                </a:solidFill>
                <a:latin typeface="Constantia"/>
              </a:rPr>
              <a:t>HIMS</a:t>
            </a:r>
          </a:p>
          <a:p>
            <a:r>
              <a:rPr lang="en-US" sz="1600" dirty="0">
                <a:solidFill>
                  <a:prstClr val="black"/>
                </a:solidFill>
                <a:latin typeface="Constantia"/>
              </a:rPr>
              <a:t>Finance (Correct </a:t>
            </a:r>
          </a:p>
          <a:p>
            <a:r>
              <a:rPr lang="en-US" sz="1600" dirty="0">
                <a:solidFill>
                  <a:prstClr val="black"/>
                </a:solidFill>
                <a:latin typeface="Constantia"/>
              </a:rPr>
              <a:t>Charge Master</a:t>
            </a:r>
            <a:r>
              <a:rPr lang="en-US" dirty="0">
                <a:solidFill>
                  <a:prstClr val="black"/>
                </a:solidFill>
                <a:latin typeface="Constantia"/>
              </a:rPr>
              <a:t>)</a:t>
            </a:r>
          </a:p>
        </p:txBody>
      </p:sp>
      <p:cxnSp>
        <p:nvCxnSpPr>
          <p:cNvPr id="20" name="Straight Arrow Connector 19"/>
          <p:cNvCxnSpPr/>
          <p:nvPr/>
        </p:nvCxnSpPr>
        <p:spPr>
          <a:xfrm flipV="1">
            <a:off x="2533228" y="4161863"/>
            <a:ext cx="238132" cy="26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14718" y="2630932"/>
            <a:ext cx="1939078" cy="1077218"/>
          </a:xfrm>
          <a:prstGeom prst="rect">
            <a:avLst/>
          </a:prstGeom>
          <a:noFill/>
        </p:spPr>
        <p:txBody>
          <a:bodyPr wrap="square" rtlCol="0">
            <a:spAutoFit/>
          </a:bodyPr>
          <a:lstStyle/>
          <a:p>
            <a:r>
              <a:rPr lang="en-US" sz="1600" dirty="0">
                <a:solidFill>
                  <a:prstClr val="black"/>
                </a:solidFill>
                <a:latin typeface="Constantia"/>
              </a:rPr>
              <a:t>Care </a:t>
            </a:r>
          </a:p>
          <a:p>
            <a:r>
              <a:rPr lang="en-US" sz="1600" dirty="0">
                <a:solidFill>
                  <a:prstClr val="black"/>
                </a:solidFill>
                <a:latin typeface="Constantia"/>
              </a:rPr>
              <a:t>Management </a:t>
            </a:r>
          </a:p>
          <a:p>
            <a:r>
              <a:rPr lang="en-US" sz="1600" dirty="0">
                <a:solidFill>
                  <a:prstClr val="black"/>
                </a:solidFill>
                <a:latin typeface="Constantia"/>
              </a:rPr>
              <a:t>Physician Advisor  Nursing</a:t>
            </a:r>
          </a:p>
        </p:txBody>
      </p:sp>
      <p:cxnSp>
        <p:nvCxnSpPr>
          <p:cNvPr id="25" name="Straight Arrow Connector 24"/>
          <p:cNvCxnSpPr/>
          <p:nvPr/>
        </p:nvCxnSpPr>
        <p:spPr>
          <a:xfrm>
            <a:off x="2204379" y="2835056"/>
            <a:ext cx="11298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96151" y="1088661"/>
            <a:ext cx="3218874" cy="1569660"/>
          </a:xfrm>
          <a:prstGeom prst="rect">
            <a:avLst/>
          </a:prstGeom>
          <a:noFill/>
        </p:spPr>
        <p:txBody>
          <a:bodyPr wrap="square" rtlCol="0">
            <a:spAutoFit/>
          </a:bodyPr>
          <a:lstStyle/>
          <a:p>
            <a:r>
              <a:rPr lang="en-US" sz="1600" dirty="0">
                <a:solidFill>
                  <a:prstClr val="black"/>
                </a:solidFill>
                <a:latin typeface="Constantia"/>
              </a:rPr>
              <a:t>Medical Staff</a:t>
            </a:r>
          </a:p>
          <a:p>
            <a:r>
              <a:rPr lang="en-US" sz="1600" dirty="0">
                <a:solidFill>
                  <a:prstClr val="black"/>
                </a:solidFill>
                <a:latin typeface="Constantia"/>
              </a:rPr>
              <a:t>Clinical Staff</a:t>
            </a:r>
          </a:p>
          <a:p>
            <a:r>
              <a:rPr lang="en-US" sz="1600" dirty="0">
                <a:solidFill>
                  <a:prstClr val="black"/>
                </a:solidFill>
                <a:latin typeface="Constantia"/>
              </a:rPr>
              <a:t>Clinical Documentation</a:t>
            </a:r>
          </a:p>
          <a:p>
            <a:r>
              <a:rPr lang="en-US" sz="1600" dirty="0">
                <a:solidFill>
                  <a:prstClr val="black"/>
                </a:solidFill>
                <a:latin typeface="Constantia"/>
              </a:rPr>
              <a:t>Improvement (CDI)</a:t>
            </a:r>
          </a:p>
          <a:p>
            <a:r>
              <a:rPr lang="en-US" sz="1600" dirty="0">
                <a:solidFill>
                  <a:prstClr val="black"/>
                </a:solidFill>
                <a:latin typeface="Constantia"/>
              </a:rPr>
              <a:t>HIMS</a:t>
            </a:r>
          </a:p>
          <a:p>
            <a:r>
              <a:rPr lang="en-US" sz="1600" dirty="0">
                <a:solidFill>
                  <a:prstClr val="black"/>
                </a:solidFill>
                <a:latin typeface="Constantia"/>
              </a:rPr>
              <a:t>IT</a:t>
            </a:r>
          </a:p>
        </p:txBody>
      </p:sp>
      <p:cxnSp>
        <p:nvCxnSpPr>
          <p:cNvPr id="34" name="Straight Arrow Connector 33"/>
          <p:cNvCxnSpPr/>
          <p:nvPr/>
        </p:nvCxnSpPr>
        <p:spPr>
          <a:xfrm>
            <a:off x="3236286" y="1326806"/>
            <a:ext cx="1304059" cy="680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696986" y="1338256"/>
            <a:ext cx="1338078" cy="338554"/>
          </a:xfrm>
          <a:prstGeom prst="rect">
            <a:avLst/>
          </a:prstGeom>
          <a:noFill/>
        </p:spPr>
        <p:txBody>
          <a:bodyPr wrap="square" rtlCol="0">
            <a:spAutoFit/>
          </a:bodyPr>
          <a:lstStyle/>
          <a:p>
            <a:r>
              <a:rPr lang="en-US" sz="1600" dirty="0">
                <a:solidFill>
                  <a:prstClr val="black"/>
                </a:solidFill>
                <a:latin typeface="Constantia"/>
              </a:rPr>
              <a:t>   Finance  </a:t>
            </a:r>
          </a:p>
        </p:txBody>
      </p:sp>
      <p:sp>
        <p:nvSpPr>
          <p:cNvPr id="36" name="TextBox 35"/>
          <p:cNvSpPr txBox="1"/>
          <p:nvPr/>
        </p:nvSpPr>
        <p:spPr>
          <a:xfrm>
            <a:off x="7474079" y="1417639"/>
            <a:ext cx="1800429" cy="584775"/>
          </a:xfrm>
          <a:prstGeom prst="rect">
            <a:avLst/>
          </a:prstGeom>
          <a:noFill/>
        </p:spPr>
        <p:txBody>
          <a:bodyPr wrap="none" rtlCol="0">
            <a:spAutoFit/>
          </a:bodyPr>
          <a:lstStyle/>
          <a:p>
            <a:r>
              <a:rPr lang="en-US" sz="1600" dirty="0">
                <a:solidFill>
                  <a:prstClr val="black"/>
                </a:solidFill>
                <a:latin typeface="Constantia"/>
              </a:rPr>
              <a:t>Finance</a:t>
            </a:r>
          </a:p>
          <a:p>
            <a:r>
              <a:rPr lang="en-US" sz="1600" dirty="0">
                <a:solidFill>
                  <a:prstClr val="black"/>
                </a:solidFill>
                <a:latin typeface="Constantia"/>
              </a:rPr>
              <a:t>Care Management</a:t>
            </a:r>
          </a:p>
        </p:txBody>
      </p:sp>
      <p:cxnSp>
        <p:nvCxnSpPr>
          <p:cNvPr id="38" name="Straight Arrow Connector 37"/>
          <p:cNvCxnSpPr/>
          <p:nvPr/>
        </p:nvCxnSpPr>
        <p:spPr>
          <a:xfrm flipH="1">
            <a:off x="7874198" y="2002414"/>
            <a:ext cx="283491" cy="242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8157688" y="2007221"/>
            <a:ext cx="192774" cy="374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9552311" y="3345366"/>
            <a:ext cx="992543" cy="369332"/>
          </a:xfrm>
          <a:prstGeom prst="rect">
            <a:avLst/>
          </a:prstGeom>
          <a:noFill/>
        </p:spPr>
        <p:txBody>
          <a:bodyPr wrap="square" rtlCol="0">
            <a:spAutoFit/>
          </a:bodyPr>
          <a:lstStyle/>
          <a:p>
            <a:r>
              <a:rPr lang="en-US" dirty="0">
                <a:solidFill>
                  <a:prstClr val="black"/>
                </a:solidFill>
                <a:latin typeface="Constantia"/>
              </a:rPr>
              <a:t>Finance</a:t>
            </a:r>
          </a:p>
        </p:txBody>
      </p:sp>
      <p:cxnSp>
        <p:nvCxnSpPr>
          <p:cNvPr id="47" name="Straight Arrow Connector 46"/>
          <p:cNvCxnSpPr/>
          <p:nvPr/>
        </p:nvCxnSpPr>
        <p:spPr>
          <a:xfrm>
            <a:off x="6243108" y="1627395"/>
            <a:ext cx="0" cy="190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3" idx="2"/>
          </p:cNvCxnSpPr>
          <p:nvPr/>
        </p:nvCxnSpPr>
        <p:spPr>
          <a:xfrm flipH="1">
            <a:off x="9552312" y="3714698"/>
            <a:ext cx="496270" cy="1999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829880" y="4986578"/>
            <a:ext cx="1838121" cy="1323439"/>
          </a:xfrm>
          <a:prstGeom prst="rect">
            <a:avLst/>
          </a:prstGeom>
          <a:noFill/>
        </p:spPr>
        <p:txBody>
          <a:bodyPr wrap="square" rtlCol="0">
            <a:spAutoFit/>
          </a:bodyPr>
          <a:lstStyle/>
          <a:p>
            <a:endParaRPr lang="en-US" sz="1600" dirty="0">
              <a:solidFill>
                <a:prstClr val="black"/>
              </a:solidFill>
              <a:latin typeface="Constantia"/>
            </a:endParaRPr>
          </a:p>
          <a:p>
            <a:r>
              <a:rPr lang="en-US" sz="1600" dirty="0">
                <a:solidFill>
                  <a:prstClr val="black"/>
                </a:solidFill>
                <a:latin typeface="Constantia"/>
              </a:rPr>
              <a:t>Finance</a:t>
            </a:r>
          </a:p>
          <a:p>
            <a:r>
              <a:rPr lang="en-US" sz="1600" dirty="0">
                <a:solidFill>
                  <a:prstClr val="black"/>
                </a:solidFill>
                <a:latin typeface="Constantia"/>
              </a:rPr>
              <a:t>Care Management</a:t>
            </a:r>
          </a:p>
          <a:p>
            <a:r>
              <a:rPr lang="en-US" sz="1600" dirty="0">
                <a:solidFill>
                  <a:prstClr val="black"/>
                </a:solidFill>
                <a:latin typeface="Constantia"/>
              </a:rPr>
              <a:t>Physician Advisor</a:t>
            </a:r>
          </a:p>
          <a:p>
            <a:r>
              <a:rPr lang="en-US" sz="1600" dirty="0">
                <a:solidFill>
                  <a:prstClr val="black"/>
                </a:solidFill>
                <a:latin typeface="Constantia"/>
              </a:rPr>
              <a:t>Compliance</a:t>
            </a:r>
          </a:p>
        </p:txBody>
      </p:sp>
      <p:cxnSp>
        <p:nvCxnSpPr>
          <p:cNvPr id="59" name="Straight Arrow Connector 58"/>
          <p:cNvCxnSpPr/>
          <p:nvPr/>
        </p:nvCxnSpPr>
        <p:spPr>
          <a:xfrm flipH="1" flipV="1">
            <a:off x="8981359" y="4986579"/>
            <a:ext cx="219775" cy="26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825715" y="6063796"/>
            <a:ext cx="2726597" cy="830997"/>
          </a:xfrm>
          <a:prstGeom prst="rect">
            <a:avLst/>
          </a:prstGeom>
          <a:noFill/>
        </p:spPr>
        <p:txBody>
          <a:bodyPr wrap="square" rtlCol="0">
            <a:spAutoFit/>
          </a:bodyPr>
          <a:lstStyle/>
          <a:p>
            <a:r>
              <a:rPr lang="en-US" sz="1600" dirty="0">
                <a:solidFill>
                  <a:prstClr val="black"/>
                </a:solidFill>
                <a:latin typeface="Constantia"/>
              </a:rPr>
              <a:t>Finance</a:t>
            </a:r>
          </a:p>
          <a:p>
            <a:r>
              <a:rPr lang="en-US" sz="1600" dirty="0">
                <a:solidFill>
                  <a:prstClr val="black"/>
                </a:solidFill>
                <a:latin typeface="Constantia"/>
              </a:rPr>
              <a:t>Contracting</a:t>
            </a:r>
          </a:p>
          <a:p>
            <a:r>
              <a:rPr lang="en-US" sz="1600" dirty="0">
                <a:solidFill>
                  <a:prstClr val="black"/>
                </a:solidFill>
                <a:latin typeface="Constantia"/>
              </a:rPr>
              <a:t>Care Management</a:t>
            </a:r>
          </a:p>
        </p:txBody>
      </p:sp>
      <p:cxnSp>
        <p:nvCxnSpPr>
          <p:cNvPr id="65" name="Straight Arrow Connector 64"/>
          <p:cNvCxnSpPr/>
          <p:nvPr/>
        </p:nvCxnSpPr>
        <p:spPr>
          <a:xfrm flipH="1" flipV="1">
            <a:off x="7571242" y="6024082"/>
            <a:ext cx="93425" cy="28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59DE6EB8-52AB-45EA-A660-3E1EBFA72987}" type="slidenum">
              <a:rPr lang="en-US">
                <a:solidFill>
                  <a:srgbClr val="04617B">
                    <a:shade val="90000"/>
                  </a:srgbClr>
                </a:solidFill>
                <a:latin typeface="Constantia"/>
              </a:rPr>
              <a:pPr/>
              <a:t>4</a:t>
            </a:fld>
            <a:endParaRPr lang="en-US">
              <a:solidFill>
                <a:srgbClr val="04617B">
                  <a:shade val="90000"/>
                </a:srgbClr>
              </a:solidFill>
              <a:latin typeface="Constantia"/>
            </a:endParaRPr>
          </a:p>
        </p:txBody>
      </p:sp>
      <p:sp>
        <p:nvSpPr>
          <p:cNvPr id="7" name="TextBox 6"/>
          <p:cNvSpPr txBox="1"/>
          <p:nvPr/>
        </p:nvSpPr>
        <p:spPr>
          <a:xfrm>
            <a:off x="5113381" y="3358807"/>
            <a:ext cx="2245987" cy="923330"/>
          </a:xfrm>
          <a:prstGeom prst="rect">
            <a:avLst/>
          </a:prstGeom>
          <a:noFill/>
        </p:spPr>
        <p:txBody>
          <a:bodyPr wrap="square" rtlCol="0">
            <a:spAutoFit/>
          </a:bodyPr>
          <a:lstStyle/>
          <a:p>
            <a:r>
              <a:rPr lang="en-US" dirty="0">
                <a:solidFill>
                  <a:prstClr val="black"/>
                </a:solidFill>
                <a:latin typeface="Constantia"/>
              </a:rPr>
              <a:t>    Physician Leader</a:t>
            </a:r>
          </a:p>
          <a:p>
            <a:pPr algn="ctr"/>
            <a:r>
              <a:rPr lang="en-US" dirty="0">
                <a:solidFill>
                  <a:prstClr val="black"/>
                </a:solidFill>
                <a:latin typeface="Constantia"/>
              </a:rPr>
              <a:t>Hospital Leader</a:t>
            </a:r>
          </a:p>
          <a:p>
            <a:pPr algn="ctr"/>
            <a:endParaRPr lang="en-US" dirty="0">
              <a:solidFill>
                <a:prstClr val="black"/>
              </a:solidFill>
              <a:latin typeface="Constantia"/>
            </a:endParaRPr>
          </a:p>
        </p:txBody>
      </p:sp>
    </p:spTree>
    <p:extLst>
      <p:ext uri="{BB962C8B-B14F-4D97-AF65-F5344CB8AC3E}">
        <p14:creationId xmlns:p14="http://schemas.microsoft.com/office/powerpoint/2010/main" val="115201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0925-6A00-4815-A86E-857C6629522C}"/>
              </a:ext>
            </a:extLst>
          </p:cNvPr>
          <p:cNvSpPr>
            <a:spLocks noGrp="1"/>
          </p:cNvSpPr>
          <p:nvPr>
            <p:ph type="title"/>
          </p:nvPr>
        </p:nvSpPr>
        <p:spPr/>
        <p:txBody>
          <a:bodyPr/>
          <a:lstStyle/>
          <a:p>
            <a:r>
              <a:rPr lang="en-US" dirty="0"/>
              <a:t>Medical Record Review/Requests:  Risk Adjustment! – Medicare Advantage</a:t>
            </a:r>
          </a:p>
        </p:txBody>
      </p:sp>
      <p:sp>
        <p:nvSpPr>
          <p:cNvPr id="3" name="Content Placeholder 2">
            <a:extLst>
              <a:ext uri="{FF2B5EF4-FFF2-40B4-BE49-F238E27FC236}">
                <a16:creationId xmlns:a16="http://schemas.microsoft.com/office/drawing/2014/main" id="{03382BCC-2086-4B3C-9180-2F4F20193868}"/>
              </a:ext>
            </a:extLst>
          </p:cNvPr>
          <p:cNvSpPr>
            <a:spLocks noGrp="1"/>
          </p:cNvSpPr>
          <p:nvPr>
            <p:ph idx="1"/>
          </p:nvPr>
        </p:nvSpPr>
        <p:spPr>
          <a:xfrm>
            <a:off x="838200" y="1690688"/>
            <a:ext cx="10515600" cy="4486275"/>
          </a:xfrm>
        </p:spPr>
        <p:txBody>
          <a:bodyPr/>
          <a:lstStyle/>
          <a:p>
            <a:r>
              <a:rPr lang="en-US" dirty="0"/>
              <a:t>“UHC is committed to improving the quality of care provide.  HHS to submit complete certain ACA-covered health plans.  Accordingly, UHC is review of 2021 dates of service for certainly # of your patients.  Engaged Optum and Ciox Health to conduct and retrieval options for the requested member from Jan 2021-Dec 31, 2021.  Plz include all of the following medical record documentation. “(Essentially the full record.)</a:t>
            </a:r>
          </a:p>
          <a:p>
            <a:r>
              <a:rPr lang="en-US" dirty="0"/>
              <a:t>‘Aetna:  As a MA organization, we are required to submit risk adjustment to CMS.  We’re beginning our annual Medicare risk adjustment process. This is not a medial record review and not a claims payment audit.  We are using Cotiviti..</a:t>
            </a:r>
          </a:p>
          <a:p>
            <a:endParaRPr lang="en-US" dirty="0"/>
          </a:p>
        </p:txBody>
      </p:sp>
      <p:sp>
        <p:nvSpPr>
          <p:cNvPr id="4" name="Slide Number Placeholder 3">
            <a:extLst>
              <a:ext uri="{FF2B5EF4-FFF2-40B4-BE49-F238E27FC236}">
                <a16:creationId xmlns:a16="http://schemas.microsoft.com/office/drawing/2014/main" id="{0D6EEEA2-E47D-4DAB-9FB8-B074DFB1131D}"/>
              </a:ext>
            </a:extLst>
          </p:cNvPr>
          <p:cNvSpPr>
            <a:spLocks noGrp="1"/>
          </p:cNvSpPr>
          <p:nvPr>
            <p:ph type="sldNum" sz="quarter" idx="12"/>
          </p:nvPr>
        </p:nvSpPr>
        <p:spPr/>
        <p:txBody>
          <a:bodyPr/>
          <a:lstStyle/>
          <a:p>
            <a:fld id="{DE28991D-4BBB-4EC8-BFAE-22E8EB6417DD}" type="slidenum">
              <a:rPr lang="en-US" smtClean="0"/>
              <a:t>40</a:t>
            </a:fld>
            <a:endParaRPr lang="en-US" dirty="0"/>
          </a:p>
        </p:txBody>
      </p:sp>
    </p:spTree>
    <p:extLst>
      <p:ext uri="{BB962C8B-B14F-4D97-AF65-F5344CB8AC3E}">
        <p14:creationId xmlns:p14="http://schemas.microsoft.com/office/powerpoint/2010/main" val="3750649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9B67-F9AC-4CA7-90D4-508163C7A3B4}"/>
              </a:ext>
            </a:extLst>
          </p:cNvPr>
          <p:cNvSpPr>
            <a:spLocks noGrp="1"/>
          </p:cNvSpPr>
          <p:nvPr>
            <p:ph type="title"/>
          </p:nvPr>
        </p:nvSpPr>
        <p:spPr/>
        <p:txBody>
          <a:bodyPr/>
          <a:lstStyle/>
          <a:p>
            <a:r>
              <a:rPr lang="en-US" dirty="0"/>
              <a:t>And more Risk Adjustment hits/costs</a:t>
            </a:r>
          </a:p>
        </p:txBody>
      </p:sp>
      <p:sp>
        <p:nvSpPr>
          <p:cNvPr id="3" name="Content Placeholder 2">
            <a:extLst>
              <a:ext uri="{FF2B5EF4-FFF2-40B4-BE49-F238E27FC236}">
                <a16:creationId xmlns:a16="http://schemas.microsoft.com/office/drawing/2014/main" id="{12BA952A-A0D0-4528-9DD5-6CD3593E0A28}"/>
              </a:ext>
            </a:extLst>
          </p:cNvPr>
          <p:cNvSpPr>
            <a:spLocks noGrp="1"/>
          </p:cNvSpPr>
          <p:nvPr>
            <p:ph idx="1"/>
          </p:nvPr>
        </p:nvSpPr>
        <p:spPr>
          <a:xfrm>
            <a:off x="838200" y="1825625"/>
            <a:ext cx="10515600" cy="4895850"/>
          </a:xfrm>
        </p:spPr>
        <p:txBody>
          <a:bodyPr>
            <a:normAutofit/>
          </a:bodyPr>
          <a:lstStyle/>
          <a:p>
            <a:r>
              <a:rPr lang="en-US" dirty="0"/>
              <a:t>Amerigroup:  Has initiated a program to better serve our</a:t>
            </a:r>
            <a:r>
              <a:rPr lang="en-US" u="sng" dirty="0"/>
              <a:t> Medicaid </a:t>
            </a:r>
            <a:r>
              <a:rPr lang="en-US" dirty="0"/>
              <a:t>member and that more accurately reports health status and clinical risk profile.  We are using </a:t>
            </a:r>
            <a:r>
              <a:rPr lang="en-US" dirty="0" err="1"/>
              <a:t>EpiSource</a:t>
            </a:r>
            <a:r>
              <a:rPr lang="en-US" dirty="0"/>
              <a:t>, specialize in data collection to increase accuracy of our Medicaid members.  Please be assured this is not an audit.   *CAH =130 records.</a:t>
            </a:r>
          </a:p>
          <a:p>
            <a:pPr marL="0" indent="0">
              <a:buNone/>
            </a:pPr>
            <a:endParaRPr lang="en-US" dirty="0"/>
          </a:p>
          <a:p>
            <a:pPr marL="0" indent="0">
              <a:buNone/>
            </a:pPr>
            <a:r>
              <a:rPr lang="en-US" dirty="0"/>
              <a:t>Obvious concerns:</a:t>
            </a:r>
          </a:p>
          <a:p>
            <a:pPr lvl="1"/>
            <a:r>
              <a:rPr lang="en-US" sz="1400" dirty="0"/>
              <a:t>What new diagnosis will they find that was not already declared on the UB or 1500 billing form? The coders follow correct coding guidelines for assigning appropriate dx codes.  Hospitals have coding accuracy audited thresholds.  </a:t>
            </a:r>
          </a:p>
          <a:p>
            <a:pPr lvl="1"/>
            <a:r>
              <a:rPr lang="en-US" sz="1400" dirty="0"/>
              <a:t>Massive cost to compile and send records.  Time to bill the plan for the records:$150 each</a:t>
            </a:r>
          </a:p>
          <a:p>
            <a:pPr lvl="1"/>
            <a:r>
              <a:rPr lang="en-US" sz="1400" dirty="0"/>
              <a:t>The plans are paid MA –based on dx codes, </a:t>
            </a:r>
            <a:r>
              <a:rPr lang="en-US" sz="1400" dirty="0" err="1"/>
              <a:t>ie</a:t>
            </a:r>
            <a:r>
              <a:rPr lang="en-US" sz="1400" dirty="0"/>
              <a:t>. risk factors. High incentive to ‘find new dx’ when they weren’t declared on the UB.  Medicaid Mgd Care – how are these plans paid for Medicaid patients?</a:t>
            </a:r>
          </a:p>
          <a:p>
            <a:pPr lvl="1"/>
            <a:r>
              <a:rPr lang="en-US" sz="1400" dirty="0"/>
              <a:t>CONTRACT, CONTRACT, CONTRACT…  The ‘artificial’ assigning of new dx codes and cost to compile and send – where does it say you will do it? Have you reported the plans for fraud and abuse violations if they are adding codes that are not supported by Correct Coding guidelines?</a:t>
            </a:r>
          </a:p>
        </p:txBody>
      </p:sp>
      <p:sp>
        <p:nvSpPr>
          <p:cNvPr id="4" name="Slide Number Placeholder 3">
            <a:extLst>
              <a:ext uri="{FF2B5EF4-FFF2-40B4-BE49-F238E27FC236}">
                <a16:creationId xmlns:a16="http://schemas.microsoft.com/office/drawing/2014/main" id="{98C5D6FA-FA7A-4E70-9F6D-D0BE1E13F2D3}"/>
              </a:ext>
            </a:extLst>
          </p:cNvPr>
          <p:cNvSpPr>
            <a:spLocks noGrp="1"/>
          </p:cNvSpPr>
          <p:nvPr>
            <p:ph type="sldNum" sz="quarter" idx="12"/>
          </p:nvPr>
        </p:nvSpPr>
        <p:spPr/>
        <p:txBody>
          <a:bodyPr/>
          <a:lstStyle/>
          <a:p>
            <a:fld id="{DE28991D-4BBB-4EC8-BFAE-22E8EB6417DD}" type="slidenum">
              <a:rPr lang="en-US" smtClean="0"/>
              <a:t>41</a:t>
            </a:fld>
            <a:endParaRPr lang="en-US" dirty="0"/>
          </a:p>
        </p:txBody>
      </p:sp>
    </p:spTree>
    <p:extLst>
      <p:ext uri="{BB962C8B-B14F-4D97-AF65-F5344CB8AC3E}">
        <p14:creationId xmlns:p14="http://schemas.microsoft.com/office/powerpoint/2010/main" val="422347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1BD57CC-29FB-4119-BD98-F643BA8040ED}"/>
              </a:ext>
            </a:extLst>
          </p:cNvPr>
          <p:cNvSpPr>
            <a:spLocks noGrp="1" noChangeArrowheads="1"/>
          </p:cNvSpPr>
          <p:nvPr>
            <p:ph type="title"/>
          </p:nvPr>
        </p:nvSpPr>
        <p:spPr>
          <a:xfrm>
            <a:off x="2133600" y="609600"/>
            <a:ext cx="7010400" cy="1320800"/>
          </a:xfrm>
        </p:spPr>
        <p:txBody>
          <a:bodyPr/>
          <a:lstStyle/>
          <a:p>
            <a:pPr eaLnBrk="1" hangingPunct="1"/>
            <a:r>
              <a:rPr lang="en-US" altLang="en-US" b="1" dirty="0">
                <a:solidFill>
                  <a:schemeClr val="tx1"/>
                </a:solidFill>
              </a:rPr>
              <a:t>Update – United =</a:t>
            </a:r>
            <a:r>
              <a:rPr lang="en-US" altLang="en-US" sz="2800" b="1" dirty="0">
                <a:solidFill>
                  <a:schemeClr val="tx1"/>
                </a:solidFill>
              </a:rPr>
              <a:t>25% market share</a:t>
            </a:r>
            <a:endParaRPr lang="en-US" altLang="en-US" b="1" dirty="0">
              <a:solidFill>
                <a:schemeClr val="tx1"/>
              </a:solidFill>
            </a:endParaRPr>
          </a:p>
        </p:txBody>
      </p:sp>
      <p:sp>
        <p:nvSpPr>
          <p:cNvPr id="33795" name="Content Placeholder 2">
            <a:extLst>
              <a:ext uri="{FF2B5EF4-FFF2-40B4-BE49-F238E27FC236}">
                <a16:creationId xmlns:a16="http://schemas.microsoft.com/office/drawing/2014/main" id="{058CBEFF-2A2A-41F0-AC90-D6E219E6851A}"/>
              </a:ext>
            </a:extLst>
          </p:cNvPr>
          <p:cNvSpPr>
            <a:spLocks noGrp="1"/>
          </p:cNvSpPr>
          <p:nvPr>
            <p:ph idx="1"/>
          </p:nvPr>
        </p:nvSpPr>
        <p:spPr>
          <a:xfrm>
            <a:off x="677334" y="1680210"/>
            <a:ext cx="9533466" cy="4914900"/>
          </a:xfrm>
        </p:spPr>
        <p:txBody>
          <a:bodyPr rtlCol="0">
            <a:normAutofit lnSpcReduction="10000"/>
          </a:bodyPr>
          <a:lstStyle/>
          <a:p>
            <a:pPr eaLnBrk="1" fontAlgn="auto" hangingPunct="1">
              <a:spcAft>
                <a:spcPts val="0"/>
              </a:spcAft>
              <a:buFont typeface="Wingdings 3" charset="2"/>
              <a:buChar char=""/>
              <a:defRPr/>
            </a:pPr>
            <a:r>
              <a:rPr lang="en-US" altLang="en-US" sz="1800" dirty="0">
                <a:solidFill>
                  <a:schemeClr val="tx1">
                    <a:lumMod val="75000"/>
                    <a:lumOff val="25000"/>
                  </a:schemeClr>
                </a:solidFill>
              </a:rPr>
              <a:t>As of Aug 2015, UHC no longer uses the CMS two-midnight standard to make </a:t>
            </a:r>
            <a:r>
              <a:rPr lang="en-US" altLang="en-US" sz="1800" dirty="0" err="1">
                <a:solidFill>
                  <a:schemeClr val="tx1">
                    <a:lumMod val="75000"/>
                    <a:lumOff val="25000"/>
                  </a:schemeClr>
                </a:solidFill>
              </a:rPr>
              <a:t>inpt</a:t>
            </a:r>
            <a:r>
              <a:rPr lang="en-US" altLang="en-US" sz="1800" dirty="0">
                <a:solidFill>
                  <a:schemeClr val="tx1">
                    <a:lumMod val="75000"/>
                    <a:lumOff val="25000"/>
                  </a:schemeClr>
                </a:solidFill>
              </a:rPr>
              <a:t> admission determination.</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UHC believes the best way to help UHC’s members get access to the care they need is to relay on evidence-based guidelines and treatments.  Evidence-based guidelines allow UHC to review a member’s health condition based on the clinical documentation and provide consistent, clinically validated decisions for hospital admissions.</a:t>
            </a:r>
          </a:p>
          <a:p>
            <a:pPr eaLnBrk="1" fontAlgn="auto" hangingPunct="1">
              <a:spcAft>
                <a:spcPts val="0"/>
              </a:spcAft>
              <a:buFont typeface="Wingdings 3" charset="2"/>
              <a:buChar char=""/>
              <a:defRPr/>
            </a:pPr>
            <a:r>
              <a:rPr lang="en-US" altLang="en-US" sz="1800" b="1" dirty="0">
                <a:solidFill>
                  <a:srgbClr val="FF0000"/>
                </a:solidFill>
              </a:rPr>
              <a:t>Sites should now consider:  “If appeal results in an adverse decision, we request a copy of the individual criteria used to determine medical necessity be provided with the determination.”   </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Per UHC 2016 Provider Manual – pp 113-114  Criteria for Determining Medical Necessity.</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May 2021- UHC moving to IQ/owns Optum which bought Change HealthCare which owns IQ.   From UHC’s MA policy #H-006. 2020 pg 2:  “Physicians should use a 24-hrperiod as a benchmark, i.e. they should order admission for patients who are expected to need hospital care for 24 hrs other patients on a outpt basis.”  IQ= 48hrs in guidelines.</a:t>
            </a:r>
          </a:p>
          <a:p>
            <a:pPr eaLnBrk="1" fontAlgn="auto" hangingPunct="1">
              <a:spcAft>
                <a:spcPts val="0"/>
              </a:spcAft>
              <a:buFont typeface="Wingdings 3" charset="2"/>
              <a:buChar char=""/>
              <a:defRPr/>
            </a:pPr>
            <a:r>
              <a:rPr lang="en-US" altLang="en-US" sz="1800" dirty="0">
                <a:solidFill>
                  <a:schemeClr val="tx1">
                    <a:lumMod val="75000"/>
                    <a:lumOff val="25000"/>
                  </a:schemeClr>
                </a:solidFill>
              </a:rPr>
              <a:t>Reported UHC IQ impact:  much longer to get replies to ‘disputed status’ –P2P calls, etc.</a:t>
            </a:r>
          </a:p>
        </p:txBody>
      </p:sp>
      <p:sp>
        <p:nvSpPr>
          <p:cNvPr id="2" name="Footer Placeholder 1">
            <a:extLst>
              <a:ext uri="{FF2B5EF4-FFF2-40B4-BE49-F238E27FC236}">
                <a16:creationId xmlns:a16="http://schemas.microsoft.com/office/drawing/2014/main" id="{70C8E67D-A51D-4F70-9D39-C6D77418822D}"/>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9877" name="Slide Number Placeholder 3">
            <a:extLst>
              <a:ext uri="{FF2B5EF4-FFF2-40B4-BE49-F238E27FC236}">
                <a16:creationId xmlns:a16="http://schemas.microsoft.com/office/drawing/2014/main" id="{5A65CB0F-4975-46BD-B04A-E59DB71C16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821AF162-7C6A-452B-8BAC-D6444E652CAF}"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42</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Slide Number Placeholder 3">
            <a:extLst>
              <a:ext uri="{FF2B5EF4-FFF2-40B4-BE49-F238E27FC236}">
                <a16:creationId xmlns:a16="http://schemas.microsoft.com/office/drawing/2014/main" id="{9138EE62-7B9C-4F5A-92D6-E2B43C0C2D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1AA539BC-1B75-4FA8-B7D5-B575DB9D4CE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8914" name="Title 1">
            <a:extLst>
              <a:ext uri="{FF2B5EF4-FFF2-40B4-BE49-F238E27FC236}">
                <a16:creationId xmlns:a16="http://schemas.microsoft.com/office/drawing/2014/main" id="{0EEE9DD6-AF83-49A0-A1A8-034B2624B152}"/>
              </a:ext>
            </a:extLst>
          </p:cNvPr>
          <p:cNvSpPr>
            <a:spLocks noGrp="1"/>
          </p:cNvSpPr>
          <p:nvPr>
            <p:ph type="title" idx="4294967295"/>
          </p:nvPr>
        </p:nvSpPr>
        <p:spPr>
          <a:xfrm>
            <a:off x="0" y="136526"/>
            <a:ext cx="11929403" cy="1193800"/>
          </a:xfrm>
          <a:solidFill>
            <a:srgbClr val="002060"/>
          </a:solidFill>
        </p:spPr>
        <p:txBody>
          <a:bodyPr rtlCol="0">
            <a:noAutofit/>
          </a:bodyPr>
          <a:lstStyle/>
          <a:p>
            <a:pPr eaLnBrk="1" fontAlgn="auto" hangingPunct="1">
              <a:spcAft>
                <a:spcPts val="0"/>
              </a:spcAft>
              <a:defRPr/>
            </a:pPr>
            <a:r>
              <a:rPr lang="en-US" altLang="en-US" sz="4000" b="1" dirty="0">
                <a:solidFill>
                  <a:schemeClr val="bg1"/>
                </a:solidFill>
              </a:rPr>
              <a:t> Readmission Denials- </a:t>
            </a:r>
            <a:r>
              <a:rPr lang="en-US" altLang="en-US" sz="4000" dirty="0">
                <a:solidFill>
                  <a:schemeClr val="bg1"/>
                </a:solidFill>
              </a:rPr>
              <a:t>CMS Policy</a:t>
            </a:r>
          </a:p>
        </p:txBody>
      </p:sp>
      <p:sp>
        <p:nvSpPr>
          <p:cNvPr id="38915" name="Content Placeholder 2">
            <a:extLst>
              <a:ext uri="{FF2B5EF4-FFF2-40B4-BE49-F238E27FC236}">
                <a16:creationId xmlns:a16="http://schemas.microsoft.com/office/drawing/2014/main" id="{5878576C-A9A3-4AE5-BCC1-DAD6E220131D}"/>
              </a:ext>
            </a:extLst>
          </p:cNvPr>
          <p:cNvSpPr>
            <a:spLocks noGrp="1"/>
          </p:cNvSpPr>
          <p:nvPr>
            <p:ph idx="4294967295"/>
          </p:nvPr>
        </p:nvSpPr>
        <p:spPr>
          <a:xfrm>
            <a:off x="609600" y="1330326"/>
            <a:ext cx="10972800" cy="5026024"/>
          </a:xfrm>
          <a:solidFill>
            <a:schemeClr val="tx1">
              <a:lumMod val="75000"/>
              <a:lumOff val="25000"/>
            </a:schemeClr>
          </a:solidFill>
        </p:spPr>
        <p:txBody>
          <a:bodyPr rtlCol="0">
            <a:normAutofit/>
          </a:bodyPr>
          <a:lstStyle/>
          <a:p>
            <a:pPr marL="0" indent="0" algn="ctr" eaLnBrk="1" fontAlgn="auto" hangingPunct="1">
              <a:lnSpc>
                <a:spcPct val="100000"/>
              </a:lnSpc>
              <a:spcBef>
                <a:spcPts val="0"/>
              </a:spcBef>
              <a:spcAft>
                <a:spcPts val="600"/>
              </a:spcAft>
              <a:buNone/>
              <a:defRPr/>
            </a:pPr>
            <a:endParaRPr lang="en-US" altLang="en-US" sz="2600" dirty="0">
              <a:solidFill>
                <a:schemeClr val="bg1"/>
              </a:solidFill>
            </a:endParaRPr>
          </a:p>
          <a:p>
            <a:pPr marL="0" indent="0" algn="ctr" eaLnBrk="1" fontAlgn="auto" hangingPunct="1">
              <a:lnSpc>
                <a:spcPct val="100000"/>
              </a:lnSpc>
              <a:spcBef>
                <a:spcPts val="0"/>
              </a:spcBef>
              <a:spcAft>
                <a:spcPts val="600"/>
              </a:spcAft>
              <a:buNone/>
              <a:defRPr/>
            </a:pPr>
            <a:r>
              <a:rPr lang="en-US" altLang="en-US" sz="2600" dirty="0">
                <a:solidFill>
                  <a:schemeClr val="bg1"/>
                </a:solidFill>
              </a:rPr>
              <a:t>When a patient is discharged/transferred from an acute care Prospective Payment System (PPS) hospital </a:t>
            </a:r>
            <a:r>
              <a:rPr lang="en-US" altLang="en-US" sz="2600" b="1" dirty="0">
                <a:solidFill>
                  <a:schemeClr val="bg1"/>
                </a:solidFill>
              </a:rPr>
              <a:t>and is readmitted to the same acute care PPS hospital on the same day for symptoms related t</a:t>
            </a:r>
            <a:r>
              <a:rPr lang="en-US" altLang="en-US" sz="2600" dirty="0">
                <a:solidFill>
                  <a:schemeClr val="bg1"/>
                </a:solidFill>
              </a:rPr>
              <a:t>o, or for evaluation and management of, the prior stay’s medical condition, hospitals will adjust the original claim generated by the original stay by combining the original and subsequent stay onto a single claim.  </a:t>
            </a:r>
            <a:r>
              <a:rPr lang="en-US" altLang="en-US" sz="2600" dirty="0" err="1">
                <a:solidFill>
                  <a:schemeClr val="bg1"/>
                </a:solidFill>
              </a:rPr>
              <a:t>Chpt</a:t>
            </a:r>
            <a:r>
              <a:rPr lang="en-US" altLang="en-US" sz="2600">
                <a:solidFill>
                  <a:schemeClr val="bg1"/>
                </a:solidFill>
              </a:rPr>
              <a:t> 3 Sec 40 2.5</a:t>
            </a:r>
            <a:endParaRPr lang="en-US" altLang="en-US" sz="2600" dirty="0">
              <a:solidFill>
                <a:schemeClr val="bg1"/>
              </a:solidFill>
            </a:endParaRPr>
          </a:p>
          <a:p>
            <a:pPr marL="0" indent="0" eaLnBrk="1" fontAlgn="auto" hangingPunct="1">
              <a:lnSpc>
                <a:spcPct val="100000"/>
              </a:lnSpc>
              <a:spcBef>
                <a:spcPts val="0"/>
              </a:spcBef>
              <a:spcAft>
                <a:spcPts val="600"/>
              </a:spcAft>
              <a:buNone/>
              <a:defRPr/>
            </a:pPr>
            <a:endParaRPr lang="en-US" altLang="en-US" sz="2600" dirty="0">
              <a:solidFill>
                <a:srgbClr val="00B050"/>
              </a:solidFill>
              <a:highlight>
                <a:srgbClr val="FFFF00"/>
              </a:highlight>
            </a:endParaRPr>
          </a:p>
          <a:p>
            <a:pPr marL="0" indent="0" algn="ctr" eaLnBrk="1" fontAlgn="auto" hangingPunct="1">
              <a:lnSpc>
                <a:spcPct val="100000"/>
              </a:lnSpc>
              <a:spcBef>
                <a:spcPts val="0"/>
              </a:spcBef>
              <a:spcAft>
                <a:spcPts val="600"/>
              </a:spcAft>
              <a:buNone/>
              <a:defRPr/>
            </a:pPr>
            <a:r>
              <a:rPr lang="en-US" altLang="en-US" sz="2600" dirty="0">
                <a:highlight>
                  <a:srgbClr val="FFFF00"/>
                </a:highlight>
              </a:rPr>
              <a:t>Please be aware that services rendered by other institutional providers during a </a:t>
            </a:r>
          </a:p>
          <a:p>
            <a:pPr marL="0" indent="0" algn="ctr" eaLnBrk="1" fontAlgn="auto" hangingPunct="1">
              <a:lnSpc>
                <a:spcPct val="100000"/>
              </a:lnSpc>
              <a:spcBef>
                <a:spcPts val="0"/>
              </a:spcBef>
              <a:spcAft>
                <a:spcPts val="600"/>
              </a:spcAft>
              <a:buNone/>
              <a:defRPr/>
            </a:pPr>
            <a:r>
              <a:rPr lang="en-US" altLang="en-US" sz="2600" dirty="0">
                <a:highlight>
                  <a:srgbClr val="FFFF00"/>
                </a:highlight>
              </a:rPr>
              <a:t>combined stay must be paid by the acute care PPS hospital </a:t>
            </a:r>
          </a:p>
          <a:p>
            <a:pPr marL="0" indent="0" algn="ctr" eaLnBrk="1" fontAlgn="auto" hangingPunct="1">
              <a:lnSpc>
                <a:spcPct val="100000"/>
              </a:lnSpc>
              <a:spcBef>
                <a:spcPts val="0"/>
              </a:spcBef>
              <a:spcAft>
                <a:spcPts val="600"/>
              </a:spcAft>
              <a:buNone/>
              <a:defRPr/>
            </a:pPr>
            <a:r>
              <a:rPr lang="en-US" altLang="en-US" sz="2600" dirty="0">
                <a:highlight>
                  <a:srgbClr val="FFFF00"/>
                </a:highlight>
              </a:rPr>
              <a:t>as per common Medicare practice</a:t>
            </a:r>
            <a:r>
              <a:rPr lang="en-US" altLang="en-US" sz="2600" dirty="0">
                <a:solidFill>
                  <a:srgbClr val="00B050"/>
                </a:solidFill>
                <a:highlight>
                  <a:srgbClr val="FFFF00"/>
                </a:highlight>
              </a:rPr>
              <a:t>.</a:t>
            </a:r>
          </a:p>
        </p:txBody>
      </p:sp>
      <p:pic>
        <p:nvPicPr>
          <p:cNvPr id="4" name="Graphic 3" descr="No Walking outline">
            <a:extLst>
              <a:ext uri="{FF2B5EF4-FFF2-40B4-BE49-F238E27FC236}">
                <a16:creationId xmlns:a16="http://schemas.microsoft.com/office/drawing/2014/main" id="{A5F588DF-0185-E746-B34B-C7E9153247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39400" y="276226"/>
            <a:ext cx="914400" cy="914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3">
            <a:extLst>
              <a:ext uri="{FF2B5EF4-FFF2-40B4-BE49-F238E27FC236}">
                <a16:creationId xmlns:a16="http://schemas.microsoft.com/office/drawing/2014/main" id="{39A7D42F-3F36-4E04-A2FA-13AF2B6611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6592C196-BB7C-4C15-AC32-9F72BE34B9EB}"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44</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9090" name="Title 1">
            <a:extLst>
              <a:ext uri="{FF2B5EF4-FFF2-40B4-BE49-F238E27FC236}">
                <a16:creationId xmlns:a16="http://schemas.microsoft.com/office/drawing/2014/main" id="{4DD35FE0-288B-4196-95A3-451794101C58}"/>
              </a:ext>
            </a:extLst>
          </p:cNvPr>
          <p:cNvSpPr>
            <a:spLocks noGrp="1" noChangeArrowheads="1"/>
          </p:cNvSpPr>
          <p:nvPr>
            <p:ph type="title" idx="4294967295"/>
          </p:nvPr>
        </p:nvSpPr>
        <p:spPr>
          <a:xfrm>
            <a:off x="-1" y="153987"/>
            <a:ext cx="11943471" cy="1208087"/>
          </a:xfrm>
          <a:solidFill>
            <a:srgbClr val="002060"/>
          </a:solidFill>
        </p:spPr>
        <p:txBody>
          <a:bodyPr>
            <a:noAutofit/>
          </a:bodyPr>
          <a:lstStyle/>
          <a:p>
            <a:pPr eaLnBrk="1" hangingPunct="1"/>
            <a:r>
              <a:rPr lang="en-US" altLang="en-US" sz="2800" b="1" dirty="0">
                <a:solidFill>
                  <a:schemeClr val="bg1"/>
                </a:solidFill>
                <a:latin typeface="+mn-lt"/>
              </a:rPr>
              <a:t> 30-Day Readmission Traditional CMS</a:t>
            </a:r>
            <a:br>
              <a:rPr lang="en-US" altLang="en-US" sz="2800" dirty="0">
                <a:solidFill>
                  <a:schemeClr val="bg1"/>
                </a:solidFill>
              </a:rPr>
            </a:br>
            <a:r>
              <a:rPr lang="en-US" altLang="en-US" sz="2800" dirty="0">
                <a:solidFill>
                  <a:schemeClr val="bg1"/>
                </a:solidFill>
              </a:rPr>
              <a:t> </a:t>
            </a:r>
            <a:r>
              <a:rPr lang="en-US" altLang="en-US" sz="2800" dirty="0">
                <a:solidFill>
                  <a:srgbClr val="00B050"/>
                </a:solidFill>
              </a:rPr>
              <a:t>Yearly penalties, not each case as MA Plans are doing</a:t>
            </a:r>
          </a:p>
        </p:txBody>
      </p:sp>
      <p:sp>
        <p:nvSpPr>
          <p:cNvPr id="3" name="Content Placeholder 2">
            <a:extLst>
              <a:ext uri="{FF2B5EF4-FFF2-40B4-BE49-F238E27FC236}">
                <a16:creationId xmlns:a16="http://schemas.microsoft.com/office/drawing/2014/main" id="{A0FA6653-898D-44A8-88BE-BA9F3A85FC7A}"/>
              </a:ext>
            </a:extLst>
          </p:cNvPr>
          <p:cNvSpPr>
            <a:spLocks noGrp="1"/>
          </p:cNvSpPr>
          <p:nvPr>
            <p:ph idx="4294967295"/>
          </p:nvPr>
        </p:nvSpPr>
        <p:spPr>
          <a:xfrm>
            <a:off x="536331" y="1339055"/>
            <a:ext cx="11119338" cy="5558656"/>
          </a:xfrm>
        </p:spPr>
        <p:txBody>
          <a:bodyPr rtlCol="0">
            <a:noAutofit/>
          </a:bodyPr>
          <a:lstStyle/>
          <a:p>
            <a:pPr marL="0" indent="0" eaLnBrk="1" fontAlgn="auto" hangingPunct="1">
              <a:lnSpc>
                <a:spcPct val="100000"/>
              </a:lnSpc>
              <a:spcBef>
                <a:spcPts val="0"/>
              </a:spcBef>
              <a:spcAft>
                <a:spcPts val="600"/>
              </a:spcAft>
              <a:buNone/>
              <a:defRPr/>
            </a:pPr>
            <a:r>
              <a:rPr lang="en-US" sz="1800" dirty="0"/>
              <a:t>The Social Security Act establishes the Hospital Readmissions Reduction Program, which requires CMS to </a:t>
            </a:r>
            <a:r>
              <a:rPr lang="en-US" sz="1800" b="1" dirty="0">
                <a:solidFill>
                  <a:srgbClr val="00B050"/>
                </a:solidFill>
              </a:rPr>
              <a:t>reduce payments to IPPS hospitals with excess readmissions</a:t>
            </a:r>
            <a:r>
              <a:rPr lang="en-US" sz="1800" b="1" dirty="0"/>
              <a:t>, </a:t>
            </a:r>
            <a:r>
              <a:rPr lang="en-US" sz="1800" dirty="0"/>
              <a:t>effective for discharges beginning on October 1, 2012. The regulations that implement this provision are in subpart I of 42 CFR part 412 (§412.150 through §412.154).</a:t>
            </a:r>
          </a:p>
          <a:p>
            <a:pPr marL="0" indent="0" eaLnBrk="1" fontAlgn="auto" hangingPunct="1">
              <a:lnSpc>
                <a:spcPct val="100000"/>
              </a:lnSpc>
              <a:spcBef>
                <a:spcPts val="0"/>
              </a:spcBef>
              <a:spcAft>
                <a:spcPts val="600"/>
              </a:spcAft>
              <a:buNone/>
              <a:defRPr/>
            </a:pPr>
            <a:r>
              <a:rPr lang="en-US" sz="1800" dirty="0"/>
              <a:t>In the FY 2012 IPPS final rule, CMS finalized the following policies with regard to the  readmission measures under the Hospital Readmissions Reduction Program:</a:t>
            </a:r>
          </a:p>
          <a:p>
            <a:pPr eaLnBrk="1" fontAlgn="auto" hangingPunct="1">
              <a:lnSpc>
                <a:spcPct val="100000"/>
              </a:lnSpc>
              <a:spcBef>
                <a:spcPts val="0"/>
              </a:spcBef>
              <a:spcAft>
                <a:spcPts val="600"/>
              </a:spcAft>
              <a:defRPr/>
            </a:pPr>
            <a:r>
              <a:rPr lang="en-US" sz="1800" dirty="0"/>
              <a:t>Defined readmission as an admission to a subsection (d) hospital </a:t>
            </a:r>
            <a:r>
              <a:rPr lang="en-US" sz="1800" b="1" dirty="0"/>
              <a:t>within 30 days of a discharge from the same or another subsection (d) hospital;</a:t>
            </a:r>
          </a:p>
          <a:p>
            <a:pPr eaLnBrk="1" fontAlgn="auto" hangingPunct="1">
              <a:lnSpc>
                <a:spcPct val="100000"/>
              </a:lnSpc>
              <a:spcBef>
                <a:spcPts val="0"/>
              </a:spcBef>
              <a:spcAft>
                <a:spcPts val="600"/>
              </a:spcAft>
              <a:defRPr/>
            </a:pPr>
            <a:r>
              <a:rPr lang="en-US" sz="1800" dirty="0"/>
              <a:t>Adopted </a:t>
            </a:r>
            <a:r>
              <a:rPr lang="en-US" sz="1800" b="1" dirty="0"/>
              <a:t>readmission measures for the applicable conditions of acute myocardial infarction (AMI), heart failure (HF), and pneumonia (PN).</a:t>
            </a:r>
          </a:p>
          <a:p>
            <a:pPr marL="0" indent="0" eaLnBrk="1" fontAlgn="auto" hangingPunct="1">
              <a:lnSpc>
                <a:spcPct val="100000"/>
              </a:lnSpc>
              <a:spcBef>
                <a:spcPts val="0"/>
              </a:spcBef>
              <a:spcAft>
                <a:spcPts val="600"/>
              </a:spcAft>
              <a:buNone/>
              <a:defRPr/>
            </a:pPr>
            <a:r>
              <a:rPr lang="en-US" sz="1800" dirty="0"/>
              <a:t>In the FY 2014 IPPS final rule, CMS finalized the expansion of the applicable conditions beginning with the FY 2015 program to include: </a:t>
            </a:r>
          </a:p>
          <a:p>
            <a:pPr marL="415992" lvl="1" indent="0" eaLnBrk="1" fontAlgn="auto" hangingPunct="1">
              <a:lnSpc>
                <a:spcPct val="100000"/>
              </a:lnSpc>
              <a:spcBef>
                <a:spcPts val="0"/>
              </a:spcBef>
              <a:spcAft>
                <a:spcPts val="600"/>
              </a:spcAft>
              <a:buNone/>
              <a:defRPr/>
            </a:pPr>
            <a:r>
              <a:rPr lang="en-US" sz="1800" dirty="0"/>
              <a:t>(1) patients admitted for an acute exacerbation of</a:t>
            </a:r>
            <a:r>
              <a:rPr lang="en-US" sz="1800" dirty="0">
                <a:solidFill>
                  <a:schemeClr val="tx1">
                    <a:lumMod val="75000"/>
                    <a:lumOff val="25000"/>
                  </a:schemeClr>
                </a:solidFill>
              </a:rPr>
              <a:t> </a:t>
            </a:r>
            <a:r>
              <a:rPr lang="en-US" sz="1800" b="1" dirty="0">
                <a:solidFill>
                  <a:srgbClr val="00B050"/>
                </a:solidFill>
              </a:rPr>
              <a:t>chronic obstructive pulmonary diseas</a:t>
            </a:r>
            <a:r>
              <a:rPr lang="en-US" sz="1800" dirty="0">
                <a:solidFill>
                  <a:srgbClr val="00B050"/>
                </a:solidFill>
              </a:rPr>
              <a:t>e </a:t>
            </a:r>
            <a:r>
              <a:rPr lang="en-US" sz="1800" b="1" dirty="0"/>
              <a:t>(COPD); </a:t>
            </a:r>
            <a:r>
              <a:rPr lang="en-US" sz="1800" dirty="0"/>
              <a:t>and </a:t>
            </a:r>
          </a:p>
          <a:p>
            <a:pPr marL="415992" lvl="1" indent="0" eaLnBrk="1" fontAlgn="auto" hangingPunct="1">
              <a:lnSpc>
                <a:spcPct val="100000"/>
              </a:lnSpc>
              <a:spcBef>
                <a:spcPts val="0"/>
              </a:spcBef>
              <a:spcAft>
                <a:spcPts val="600"/>
              </a:spcAft>
              <a:buNone/>
              <a:defRPr/>
            </a:pPr>
            <a:r>
              <a:rPr lang="en-US" sz="1800" dirty="0"/>
              <a:t>(2) patients admitted for elective </a:t>
            </a:r>
            <a:r>
              <a:rPr lang="en-US" sz="1800" b="1" dirty="0"/>
              <a:t>total hip arthroplasty (THA) and total knee arthroplasty (TKA).</a:t>
            </a:r>
            <a:endParaRPr lang="en-US" sz="1800" dirty="0"/>
          </a:p>
          <a:p>
            <a:pPr marL="0" indent="0" eaLnBrk="1" fontAlgn="auto" hangingPunct="1">
              <a:lnSpc>
                <a:spcPct val="100000"/>
              </a:lnSpc>
              <a:spcBef>
                <a:spcPts val="0"/>
              </a:spcBef>
              <a:spcAft>
                <a:spcPts val="600"/>
              </a:spcAft>
              <a:buNone/>
              <a:defRPr/>
            </a:pPr>
            <a:r>
              <a:rPr lang="en-US" sz="1800" dirty="0"/>
              <a:t>In the FY 2015 IPPS final rule, CMS finalized the expansion of the applicable conditions beginning with the FY 2017 program to include patients admitted for </a:t>
            </a:r>
            <a:r>
              <a:rPr lang="en-US" sz="1800" b="1" dirty="0">
                <a:solidFill>
                  <a:srgbClr val="00B050"/>
                </a:solidFill>
              </a:rPr>
              <a:t>coronary artery bypass graft</a:t>
            </a:r>
            <a:r>
              <a:rPr lang="en-US" sz="1800" b="1" dirty="0"/>
              <a:t> (CABG) </a:t>
            </a:r>
            <a:r>
              <a:rPr lang="en-US" sz="1800" b="1" dirty="0">
                <a:solidFill>
                  <a:srgbClr val="00B050"/>
                </a:solidFill>
              </a:rPr>
              <a:t>surgery</a:t>
            </a:r>
            <a:r>
              <a:rPr lang="en-US" sz="1800" b="1" dirty="0"/>
              <a:t>. </a:t>
            </a:r>
          </a:p>
          <a:p>
            <a:pPr marL="0" indent="0" algn="ctr" eaLnBrk="1" fontAlgn="auto" hangingPunct="1">
              <a:lnSpc>
                <a:spcPct val="100000"/>
              </a:lnSpc>
              <a:spcBef>
                <a:spcPts val="0"/>
              </a:spcBef>
              <a:spcAft>
                <a:spcPts val="600"/>
              </a:spcAft>
              <a:buNone/>
              <a:defRPr/>
            </a:pPr>
            <a:r>
              <a:rPr kumimoji="0" lang="en-US" sz="1600" b="0" i="0" u="sng" strike="noStrike" kern="1200" cap="all" spc="0" normalizeH="0" baseline="0" noProof="0" dirty="0">
                <a:ln>
                  <a:noFill/>
                </a:ln>
                <a:solidFill>
                  <a:srgbClr val="C00000"/>
                </a:solidFill>
                <a:effectLst/>
                <a:uLnTx/>
                <a:uFillTx/>
                <a:ea typeface="+mn-ea"/>
                <a:cs typeface="+mn-cs"/>
              </a:rPr>
              <a:t>Readmission penalties:</a:t>
            </a:r>
            <a:r>
              <a:rPr kumimoji="0" lang="en-US" sz="1600" b="0" i="0" strike="noStrike" kern="1200" cap="all" spc="0" normalizeH="0" baseline="0" noProof="0" dirty="0">
                <a:ln>
                  <a:noFill/>
                </a:ln>
                <a:solidFill>
                  <a:srgbClr val="C00000"/>
                </a:solidFill>
                <a:effectLst/>
                <a:uLnTx/>
                <a:uFillTx/>
                <a:ea typeface="+mn-ea"/>
                <a:cs typeface="+mn-cs"/>
              </a:rPr>
              <a:t>  </a:t>
            </a:r>
            <a:r>
              <a:rPr kumimoji="0" lang="en-US" sz="1600" b="0" i="0" u="none" strike="noStrike" kern="1200" cap="all" spc="0" normalizeH="0" baseline="0" noProof="0" dirty="0">
                <a:ln>
                  <a:noFill/>
                </a:ln>
                <a:solidFill>
                  <a:srgbClr val="C00000"/>
                </a:solidFill>
                <a:effectLst/>
                <a:uLnTx/>
                <a:uFillTx/>
                <a:ea typeface="+mn-ea"/>
                <a:cs typeface="+mn-cs"/>
              </a:rPr>
              <a:t>CMS fines 2545 hospital for high readmission rates.  </a:t>
            </a:r>
          </a:p>
          <a:p>
            <a:pPr marL="0" indent="0" algn="ctr" eaLnBrk="1" fontAlgn="auto" hangingPunct="1">
              <a:lnSpc>
                <a:spcPct val="100000"/>
              </a:lnSpc>
              <a:spcBef>
                <a:spcPts val="0"/>
              </a:spcBef>
              <a:spcAft>
                <a:spcPts val="600"/>
              </a:spcAft>
              <a:buNone/>
              <a:defRPr/>
            </a:pPr>
            <a:r>
              <a:rPr kumimoji="0" lang="en-US" sz="1600" b="0" i="0" u="none" strike="noStrike" kern="1200" cap="all" spc="0" normalizeH="0" baseline="0" noProof="0" dirty="0">
                <a:ln>
                  <a:noFill/>
                </a:ln>
                <a:solidFill>
                  <a:srgbClr val="C00000"/>
                </a:solidFill>
                <a:effectLst/>
                <a:uLnTx/>
                <a:uFillTx/>
                <a:ea typeface="+mn-ea"/>
                <a:cs typeface="+mn-cs"/>
              </a:rPr>
              <a:t>83% of 3080 hospitals /2499 announced fined (10-21) Could cut up to 3% from each Medicare case during fiscal year 2021. program is 10 years old</a:t>
            </a:r>
            <a:endParaRPr lang="en-US" sz="1600" b="1" dirty="0">
              <a:solidFill>
                <a:srgbClr val="C00000"/>
              </a:solidFill>
            </a:endParaRPr>
          </a:p>
        </p:txBody>
      </p:sp>
      <p:sp>
        <p:nvSpPr>
          <p:cNvPr id="4" name="Rectangle 3">
            <a:extLst>
              <a:ext uri="{FF2B5EF4-FFF2-40B4-BE49-F238E27FC236}">
                <a16:creationId xmlns:a16="http://schemas.microsoft.com/office/drawing/2014/main" id="{F55EFAC7-F756-F14F-943D-DCE449B1F80D}"/>
              </a:ext>
            </a:extLst>
          </p:cNvPr>
          <p:cNvSpPr/>
          <p:nvPr/>
        </p:nvSpPr>
        <p:spPr>
          <a:xfrm>
            <a:off x="8610600" y="392578"/>
            <a:ext cx="3581400" cy="707886"/>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CMS Hospital Readmissions Reduction Program (HRRP)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2860C4C-96BC-47F9-B894-B233F1237359}"/>
              </a:ext>
            </a:extLst>
          </p:cNvPr>
          <p:cNvSpPr>
            <a:spLocks noGrp="1"/>
          </p:cNvSpPr>
          <p:nvPr>
            <p:ph type="title"/>
          </p:nvPr>
        </p:nvSpPr>
        <p:spPr>
          <a:xfrm>
            <a:off x="2133601" y="357067"/>
            <a:ext cx="6348413" cy="897059"/>
          </a:xfrm>
        </p:spPr>
        <p:txBody>
          <a:bodyPr rtlCol="0">
            <a:normAutofit fontScale="90000"/>
          </a:bodyPr>
          <a:lstStyle/>
          <a:p>
            <a:pPr eaLnBrk="1" fontAlgn="auto" hangingPunct="1">
              <a:spcAft>
                <a:spcPts val="0"/>
              </a:spcAft>
              <a:defRPr/>
            </a:pPr>
            <a:r>
              <a:rPr lang="en-US" altLang="en-US" dirty="0">
                <a:solidFill>
                  <a:schemeClr val="tx1"/>
                </a:solidFill>
              </a:rPr>
              <a:t>United</a:t>
            </a:r>
            <a:r>
              <a:rPr lang="en-US" altLang="en-US" dirty="0"/>
              <a:t> </a:t>
            </a:r>
            <a:r>
              <a:rPr lang="en-US" altLang="en-US" dirty="0">
                <a:solidFill>
                  <a:schemeClr val="tx1"/>
                </a:solidFill>
              </a:rPr>
              <a:t>Health Care Readmission- 30 days for any related reasons *common language</a:t>
            </a:r>
          </a:p>
        </p:txBody>
      </p:sp>
      <p:sp>
        <p:nvSpPr>
          <p:cNvPr id="44035" name="Content Placeholder 2">
            <a:extLst>
              <a:ext uri="{FF2B5EF4-FFF2-40B4-BE49-F238E27FC236}">
                <a16:creationId xmlns:a16="http://schemas.microsoft.com/office/drawing/2014/main" id="{6AD122CB-50D1-4531-8262-7B8ECE17DA77}"/>
              </a:ext>
            </a:extLst>
          </p:cNvPr>
          <p:cNvSpPr>
            <a:spLocks noGrp="1"/>
          </p:cNvSpPr>
          <p:nvPr>
            <p:ph idx="1"/>
          </p:nvPr>
        </p:nvSpPr>
        <p:spPr>
          <a:xfrm>
            <a:off x="677334" y="1254127"/>
            <a:ext cx="9457266" cy="5246806"/>
          </a:xfrm>
        </p:spPr>
        <p:txBody>
          <a:bodyPr rtlCol="0">
            <a:normAutofit fontScale="85000" lnSpcReduction="20000"/>
          </a:bodyPr>
          <a:lstStyle/>
          <a:p>
            <a:pPr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a:solidFill>
                  <a:schemeClr val="tx1">
                    <a:lumMod val="75000"/>
                    <a:lumOff val="25000"/>
                  </a:schemeClr>
                </a:solidFill>
              </a:rPr>
              <a:t>A LVN, LPN or RN will review the medical records and supporting documentation provided by the facility to determine whether the </a:t>
            </a:r>
            <a:r>
              <a:rPr lang="en-US" altLang="en-US" sz="2400" u="sng" dirty="0">
                <a:solidFill>
                  <a:schemeClr val="tx1">
                    <a:lumMod val="75000"/>
                    <a:lumOff val="25000"/>
                  </a:schemeClr>
                </a:solidFill>
              </a:rPr>
              <a:t>two admissions are related</a:t>
            </a:r>
            <a:r>
              <a:rPr lang="en-US" altLang="en-US" sz="2400" dirty="0">
                <a:solidFill>
                  <a:schemeClr val="tx1">
                    <a:lumMod val="75000"/>
                    <a:lumOff val="25000"/>
                  </a:schemeClr>
                </a:solidFill>
              </a:rPr>
              <a:t>.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If the subsequent admission is related to the initial admission and </a:t>
            </a:r>
            <a:r>
              <a:rPr lang="en-US" altLang="en-US" sz="2400" u="sng" dirty="0">
                <a:solidFill>
                  <a:schemeClr val="tx1">
                    <a:lumMod val="75000"/>
                    <a:lumOff val="25000"/>
                  </a:schemeClr>
                </a:solidFill>
              </a:rPr>
              <a:t>appears to have been preventable</a:t>
            </a:r>
            <a:r>
              <a:rPr lang="en-US" altLang="en-US" sz="2400" dirty="0">
                <a:solidFill>
                  <a:schemeClr val="tx1">
                    <a:lumMod val="75000"/>
                    <a:lumOff val="25000"/>
                  </a:schemeClr>
                </a:solidFill>
              </a:rPr>
              <a:t>, the LVN, LPN or RN will submit the case to a medical director, who is a physician, for further review.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The medical director will review the medical records to determine if the subsequent admission was preventable and/or there is an indication that the facility was attempting to circumvent the PPS system.  **</a:t>
            </a:r>
          </a:p>
          <a:p>
            <a:pPr eaLnBrk="1" fontAlgn="auto" hangingPunct="1">
              <a:spcAft>
                <a:spcPts val="0"/>
              </a:spcAft>
              <a:buFont typeface="Wingdings 3" charset="2"/>
              <a:buChar char=""/>
              <a:defRPr/>
            </a:pPr>
            <a:r>
              <a:rPr lang="en-US" altLang="en-US" sz="2400" b="1" dirty="0">
                <a:solidFill>
                  <a:schemeClr val="accent5"/>
                </a:solidFill>
              </a:rPr>
              <a:t>Aetna MD/CA case in court:  did not do review of case/just read recommendation by clinical team.   AG’s investigating</a:t>
            </a:r>
          </a:p>
          <a:p>
            <a:pPr eaLnBrk="1" fontAlgn="auto" hangingPunct="1">
              <a:spcAft>
                <a:spcPts val="0"/>
              </a:spcAft>
              <a:buFont typeface="Wingdings 3" charset="2"/>
              <a:buChar char=""/>
              <a:defRPr/>
            </a:pPr>
            <a:r>
              <a:rPr lang="en-US" altLang="en-US" sz="2400" b="1" dirty="0">
                <a:solidFill>
                  <a:schemeClr val="accent5"/>
                </a:solidFill>
              </a:rPr>
              <a:t>FULL DENIALS of the 2</a:t>
            </a:r>
            <a:r>
              <a:rPr lang="en-US" altLang="en-US" sz="2400" b="1" baseline="30000" dirty="0">
                <a:solidFill>
                  <a:schemeClr val="accent5"/>
                </a:solidFill>
              </a:rPr>
              <a:t>nd</a:t>
            </a:r>
            <a:r>
              <a:rPr lang="en-US" altLang="en-US" sz="2400" b="1" dirty="0">
                <a:solidFill>
                  <a:schemeClr val="accent5"/>
                </a:solidFill>
              </a:rPr>
              <a:t> admission by MA PLANS…and other COMMERCIAL PAYERS…  Must be collapsed into the 1</a:t>
            </a:r>
            <a:r>
              <a:rPr lang="en-US" altLang="en-US" sz="2400" b="1" baseline="30000" dirty="0">
                <a:solidFill>
                  <a:schemeClr val="accent5"/>
                </a:solidFill>
              </a:rPr>
              <a:t>st</a:t>
            </a:r>
            <a:r>
              <a:rPr lang="en-US" altLang="en-US" sz="2400" b="1" dirty="0">
                <a:solidFill>
                  <a:schemeClr val="accent5"/>
                </a:solidFill>
              </a:rPr>
              <a:t> admission. No 2</a:t>
            </a:r>
            <a:r>
              <a:rPr lang="en-US" altLang="en-US" sz="2400" b="1" baseline="30000" dirty="0">
                <a:solidFill>
                  <a:schemeClr val="accent5"/>
                </a:solidFill>
              </a:rPr>
              <a:t>nd</a:t>
            </a:r>
            <a:r>
              <a:rPr lang="en-US" altLang="en-US" sz="2400" b="1" dirty="0">
                <a:solidFill>
                  <a:schemeClr val="accent5"/>
                </a:solidFill>
              </a:rPr>
              <a:t> admission allowed.</a:t>
            </a:r>
          </a:p>
          <a:p>
            <a:pPr eaLnBrk="1" fontAlgn="auto" hangingPunct="1">
              <a:spcAft>
                <a:spcPts val="0"/>
              </a:spcAft>
              <a:buFont typeface="Wingdings 3" charset="2"/>
              <a:buChar char=""/>
              <a:defRPr/>
            </a:pPr>
            <a:r>
              <a:rPr lang="en-US" altLang="en-US" sz="2400" b="1" dirty="0">
                <a:solidFill>
                  <a:schemeClr val="tx1"/>
                </a:solidFill>
              </a:rPr>
              <a:t>Exclude ALL CHRONIC CONDITIONS from readmission penalties.  </a:t>
            </a:r>
          </a:p>
          <a:p>
            <a:pPr eaLnBrk="1" fontAlgn="auto" hangingPunct="1">
              <a:spcAft>
                <a:spcPts val="0"/>
              </a:spcAft>
              <a:buFont typeface="Wingdings 3" charset="2"/>
              <a:buChar char=""/>
              <a:defRPr/>
            </a:pPr>
            <a:r>
              <a:rPr lang="en-US" altLang="en-US" sz="2400" b="1" dirty="0">
                <a:solidFill>
                  <a:schemeClr val="tx1"/>
                </a:solidFill>
              </a:rPr>
              <a:t>Finalize which of the up to 10 dx/order of have to be ‘same/similar’ for rejection</a:t>
            </a:r>
            <a:r>
              <a:rPr lang="en-US" altLang="en-US" sz="2400" b="1" dirty="0">
                <a:solidFill>
                  <a:schemeClr val="accent5"/>
                </a:solidFill>
              </a:rPr>
              <a:t>.</a:t>
            </a:r>
          </a:p>
        </p:txBody>
      </p:sp>
      <p:sp>
        <p:nvSpPr>
          <p:cNvPr id="2" name="Footer Placeholder 1">
            <a:extLst>
              <a:ext uri="{FF2B5EF4-FFF2-40B4-BE49-F238E27FC236}">
                <a16:creationId xmlns:a16="http://schemas.microsoft.com/office/drawing/2014/main" id="{473365D1-40A0-4CCC-B3E9-69124EB96C1C}"/>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1141" name="Slide Number Placeholder 3">
            <a:extLst>
              <a:ext uri="{FF2B5EF4-FFF2-40B4-BE49-F238E27FC236}">
                <a16:creationId xmlns:a16="http://schemas.microsoft.com/office/drawing/2014/main" id="{0CBC16AC-E68D-4C72-8EA0-34DF53604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4064D7E6-0F60-4F91-BB97-71FBCB8836EE}"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45</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91142" name="Picture 1029" descr="j0315542">
            <a:extLst>
              <a:ext uri="{FF2B5EF4-FFF2-40B4-BE49-F238E27FC236}">
                <a16:creationId xmlns:a16="http://schemas.microsoft.com/office/drawing/2014/main" id="{9B19C1C7-0A1A-4B1F-85EC-01D866682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22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B85A3-2D68-354B-9439-CE249197EC65}"/>
              </a:ext>
            </a:extLst>
          </p:cNvPr>
          <p:cNvSpPr/>
          <p:nvPr/>
        </p:nvSpPr>
        <p:spPr>
          <a:xfrm>
            <a:off x="174674" y="341143"/>
            <a:ext cx="5921326" cy="65054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7B9D56A-7243-4C7C-8FEB-A2965E48E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E6223-20F7-4616-9828-0C3141E71E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0482" name="Content Placeholder 1">
            <a:extLst>
              <a:ext uri="{FF2B5EF4-FFF2-40B4-BE49-F238E27FC236}">
                <a16:creationId xmlns:a16="http://schemas.microsoft.com/office/drawing/2014/main" id="{392E7196-216B-404A-901A-621A82CD7269}"/>
              </a:ext>
            </a:extLst>
          </p:cNvPr>
          <p:cNvSpPr>
            <a:spLocks noGrp="1"/>
          </p:cNvSpPr>
          <p:nvPr>
            <p:ph sz="half" idx="4294967295"/>
          </p:nvPr>
        </p:nvSpPr>
        <p:spPr>
          <a:xfrm>
            <a:off x="625401" y="1381760"/>
            <a:ext cx="5235575" cy="4974590"/>
          </a:xfrm>
        </p:spPr>
        <p:txBody>
          <a:bodyPr>
            <a:noAutofit/>
          </a:bodyPr>
          <a:lstStyle/>
          <a:p>
            <a:pPr eaLnBrk="1" hangingPunct="1">
              <a:lnSpc>
                <a:spcPct val="100000"/>
              </a:lnSpc>
              <a:spcAft>
                <a:spcPts val="600"/>
              </a:spcAft>
            </a:pPr>
            <a:r>
              <a:rPr lang="en-US" altLang="en-US" sz="2000" dirty="0">
                <a:solidFill>
                  <a:schemeClr val="bg1"/>
                </a:solidFill>
              </a:rPr>
              <a:t>Must be accepted by all Medicare Advantage plans – cannot require a different form</a:t>
            </a:r>
          </a:p>
          <a:p>
            <a:pPr eaLnBrk="1" hangingPunct="1">
              <a:lnSpc>
                <a:spcPct val="100000"/>
              </a:lnSpc>
              <a:spcAft>
                <a:spcPts val="600"/>
              </a:spcAft>
            </a:pPr>
            <a:r>
              <a:rPr lang="en-US" altLang="en-US" sz="2000" dirty="0">
                <a:solidFill>
                  <a:schemeClr val="bg1"/>
                </a:solidFill>
              </a:rPr>
              <a:t>Sections 4 not applicable to Medicare Advantage because the Plan’s Evidence of Coverage dictates any cost-sharing responsibility, unchanged by this form</a:t>
            </a:r>
          </a:p>
          <a:p>
            <a:pPr eaLnBrk="1" hangingPunct="1">
              <a:lnSpc>
                <a:spcPct val="100000"/>
              </a:lnSpc>
              <a:spcAft>
                <a:spcPts val="600"/>
              </a:spcAft>
            </a:pPr>
            <a:r>
              <a:rPr lang="en-US" altLang="en-US" sz="2000" dirty="0">
                <a:solidFill>
                  <a:schemeClr val="bg1"/>
                </a:solidFill>
              </a:rPr>
              <a:t>Providers cannot charge a fee for representing enrollee</a:t>
            </a:r>
          </a:p>
          <a:p>
            <a:pPr eaLnBrk="1" hangingPunct="1">
              <a:lnSpc>
                <a:spcPct val="100000"/>
              </a:lnSpc>
              <a:spcAft>
                <a:spcPts val="600"/>
              </a:spcAft>
            </a:pPr>
            <a:r>
              <a:rPr lang="en-US" altLang="en-US" sz="2000" dirty="0">
                <a:solidFill>
                  <a:schemeClr val="bg1"/>
                </a:solidFill>
              </a:rPr>
              <a:t>Valid for 1 year, and for life of an appeal</a:t>
            </a:r>
          </a:p>
          <a:p>
            <a:pPr eaLnBrk="1" hangingPunct="1">
              <a:lnSpc>
                <a:spcPct val="100000"/>
              </a:lnSpc>
              <a:spcAft>
                <a:spcPts val="600"/>
              </a:spcAft>
            </a:pPr>
            <a:r>
              <a:rPr lang="en-US" altLang="en-US" sz="2000" b="1" dirty="0">
                <a:solidFill>
                  <a:schemeClr val="bg1"/>
                </a:solidFill>
              </a:rPr>
              <a:t>Use when a payer says – we will only speak to the ATTENDING! NOPE!</a:t>
            </a:r>
          </a:p>
          <a:p>
            <a:pPr eaLnBrk="1" hangingPunct="1">
              <a:lnSpc>
                <a:spcPct val="100000"/>
              </a:lnSpc>
              <a:spcAft>
                <a:spcPts val="600"/>
              </a:spcAft>
            </a:pPr>
            <a:r>
              <a:rPr lang="en-US" altLang="en-US" sz="2000" b="1" dirty="0">
                <a:solidFill>
                  <a:srgbClr val="00B050"/>
                </a:solidFill>
              </a:rPr>
              <a:t>USE THE FORM TO BE PRO-ACTIVE</a:t>
            </a:r>
          </a:p>
        </p:txBody>
      </p:sp>
      <p:pic>
        <p:nvPicPr>
          <p:cNvPr id="20484" name="Picture 3">
            <a:extLst>
              <a:ext uri="{FF2B5EF4-FFF2-40B4-BE49-F238E27FC236}">
                <a16:creationId xmlns:a16="http://schemas.microsoft.com/office/drawing/2014/main" id="{D1B04ACB-8663-4342-9112-59446BE70F9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6399628" y="216013"/>
            <a:ext cx="5509846" cy="6505462"/>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8564B4D9-EB84-EC47-B6D5-354C7833CFDC}"/>
              </a:ext>
            </a:extLst>
          </p:cNvPr>
          <p:cNvSpPr/>
          <p:nvPr/>
        </p:nvSpPr>
        <p:spPr>
          <a:xfrm>
            <a:off x="260252" y="341143"/>
            <a:ext cx="583574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a:ea typeface="+mn-ea"/>
                <a:cs typeface="+mn-cs"/>
              </a:rPr>
              <a:t>CMS FORM 1696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a:ea typeface="+mn-ea"/>
                <a:cs typeface="+mn-cs"/>
              </a:rPr>
              <a:t>Appointment of Representative (AOR)</a:t>
            </a:r>
          </a:p>
        </p:txBody>
      </p:sp>
    </p:spTree>
    <p:extLst>
      <p:ext uri="{BB962C8B-B14F-4D97-AF65-F5344CB8AC3E}">
        <p14:creationId xmlns:p14="http://schemas.microsoft.com/office/powerpoint/2010/main" val="4245822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65FB54-9C3E-4348-8066-F9DF119D8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5F54EB-928A-4CA0-B8AF-F4C971086AD1}"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DE533A0-C84B-458B-8CC8-FE99D86345F1}"/>
              </a:ext>
            </a:extLst>
          </p:cNvPr>
          <p:cNvSpPr>
            <a:spLocks noGrp="1"/>
          </p:cNvSpPr>
          <p:nvPr>
            <p:ph type="title" idx="4294967295"/>
          </p:nvPr>
        </p:nvSpPr>
        <p:spPr>
          <a:xfrm>
            <a:off x="0" y="296863"/>
            <a:ext cx="11985674" cy="1633537"/>
          </a:xfrm>
          <a:solidFill>
            <a:srgbClr val="002060"/>
          </a:solidFill>
        </p:spPr>
        <p:txBody>
          <a:bodyPr/>
          <a:lstStyle/>
          <a:p>
            <a:r>
              <a:rPr lang="en-US" sz="2400" dirty="0">
                <a:solidFill>
                  <a:schemeClr val="bg1"/>
                </a:solidFill>
              </a:rPr>
              <a:t>Proactive Ideas for all non-Traditional Medicare/TM Contracting</a:t>
            </a:r>
            <a:br>
              <a:rPr lang="en-US" sz="2400" dirty="0">
                <a:solidFill>
                  <a:schemeClr val="bg1"/>
                </a:solidFill>
              </a:rPr>
            </a:br>
            <a:r>
              <a:rPr lang="en-US" sz="2400" dirty="0">
                <a:solidFill>
                  <a:srgbClr val="00B050"/>
                </a:solidFill>
              </a:rPr>
              <a:t>Usually in Operational Addendum &amp; Appeals</a:t>
            </a:r>
          </a:p>
        </p:txBody>
      </p:sp>
      <p:sp>
        <p:nvSpPr>
          <p:cNvPr id="3" name="Content Placeholder 2">
            <a:extLst>
              <a:ext uri="{FF2B5EF4-FFF2-40B4-BE49-F238E27FC236}">
                <a16:creationId xmlns:a16="http://schemas.microsoft.com/office/drawing/2014/main" id="{4968E85F-6180-4A34-AD73-4AB5F4D49B31}"/>
              </a:ext>
            </a:extLst>
          </p:cNvPr>
          <p:cNvSpPr>
            <a:spLocks noGrp="1"/>
          </p:cNvSpPr>
          <p:nvPr>
            <p:ph sz="half" idx="4294967295"/>
          </p:nvPr>
        </p:nvSpPr>
        <p:spPr>
          <a:xfrm>
            <a:off x="154745" y="2019300"/>
            <a:ext cx="11830929" cy="4749800"/>
          </a:xfrm>
        </p:spPr>
        <p:txBody>
          <a:bodyPr>
            <a:noAutofit/>
          </a:bodyPr>
          <a:lstStyle/>
          <a:p>
            <a:pPr marL="0" indent="0">
              <a:lnSpc>
                <a:spcPct val="100000"/>
              </a:lnSpc>
              <a:spcBef>
                <a:spcPts val="0"/>
              </a:spcBef>
              <a:buNone/>
            </a:pPr>
            <a:r>
              <a:rPr lang="en-US" sz="1600" b="1" u="sng" dirty="0"/>
              <a:t>Outline key elements prior to signing the contract</a:t>
            </a:r>
            <a:r>
              <a:rPr lang="en-US" sz="1600" dirty="0"/>
              <a:t>.  Re-visit throughout the contract year if concerns arise.  </a:t>
            </a:r>
            <a:r>
              <a:rPr lang="en-US" sz="1600" dirty="0">
                <a:solidFill>
                  <a:srgbClr val="FF0000"/>
                </a:solidFill>
              </a:rPr>
              <a:t>Rates are not included in this list.</a:t>
            </a:r>
          </a:p>
          <a:p>
            <a:pPr marL="0" indent="0">
              <a:lnSpc>
                <a:spcPct val="100000"/>
              </a:lnSpc>
              <a:spcBef>
                <a:spcPts val="0"/>
              </a:spcBef>
              <a:buNone/>
            </a:pPr>
            <a:endParaRPr lang="en-US" sz="1600" dirty="0">
              <a:solidFill>
                <a:srgbClr val="FF0000"/>
              </a:solidFill>
            </a:endParaRPr>
          </a:p>
          <a:p>
            <a:pPr marL="342900" indent="-342900">
              <a:lnSpc>
                <a:spcPct val="100000"/>
              </a:lnSpc>
              <a:spcBef>
                <a:spcPts val="0"/>
              </a:spcBef>
              <a:buFont typeface="+mj-lt"/>
              <a:buAutoNum type="arabicPeriod"/>
            </a:pPr>
            <a:r>
              <a:rPr lang="en-US" sz="1600" b="1" dirty="0"/>
              <a:t>Timeline for submission of clinicals</a:t>
            </a:r>
            <a:r>
              <a:rPr lang="en-US" sz="1600" dirty="0"/>
              <a:t>.  Week days, weekends, obs conversion request to inpt.</a:t>
            </a:r>
          </a:p>
          <a:p>
            <a:pPr marL="342900" indent="-342900">
              <a:lnSpc>
                <a:spcPct val="100000"/>
              </a:lnSpc>
              <a:spcBef>
                <a:spcPts val="0"/>
              </a:spcBef>
              <a:buFont typeface="+mj-lt"/>
              <a:buAutoNum type="arabicPeriod"/>
            </a:pPr>
            <a:r>
              <a:rPr lang="en-US" sz="1600" b="1" dirty="0"/>
              <a:t>Clinical guidelines the payer is using making the inpt decision</a:t>
            </a:r>
            <a:r>
              <a:rPr lang="en-US" sz="1600" dirty="0"/>
              <a:t> along with required REASON for not approving inpt with decision.</a:t>
            </a:r>
          </a:p>
          <a:p>
            <a:pPr marL="342900" indent="-342900">
              <a:lnSpc>
                <a:spcPct val="100000"/>
              </a:lnSpc>
              <a:spcBef>
                <a:spcPts val="0"/>
              </a:spcBef>
              <a:buFont typeface="+mj-lt"/>
              <a:buAutoNum type="arabicPeriod"/>
            </a:pPr>
            <a:r>
              <a:rPr lang="en-US" sz="1600" b="1" dirty="0"/>
              <a:t>Timelines for reply of request</a:t>
            </a:r>
            <a:r>
              <a:rPr lang="en-US" sz="1600" dirty="0"/>
              <a:t>.  Weekends same as weekdays.  4-8 hrs maximum</a:t>
            </a:r>
          </a:p>
          <a:p>
            <a:pPr marL="342900" indent="-342900">
              <a:lnSpc>
                <a:spcPct val="100000"/>
              </a:lnSpc>
              <a:spcBef>
                <a:spcPts val="0"/>
              </a:spcBef>
              <a:buFont typeface="+mj-lt"/>
              <a:buAutoNum type="arabicPeriod"/>
            </a:pPr>
            <a:r>
              <a:rPr lang="en-US" sz="1600" b="1" dirty="0"/>
              <a:t>Once inpt has been approved, no additional record requests </a:t>
            </a:r>
            <a:r>
              <a:rPr lang="en-US" sz="1600" dirty="0"/>
              <a:t>unless pt is a candidate to move to a post-acute level of care.  Contract language must be known – i.e. qualifying stay.  (DRG)</a:t>
            </a:r>
          </a:p>
          <a:p>
            <a:pPr marL="342900" indent="-342900">
              <a:lnSpc>
                <a:spcPct val="100000"/>
              </a:lnSpc>
              <a:spcBef>
                <a:spcPts val="0"/>
              </a:spcBef>
              <a:buFont typeface="+mj-lt"/>
              <a:buAutoNum type="arabicPeriod"/>
            </a:pPr>
            <a:r>
              <a:rPr lang="en-US" sz="1600" b="1" dirty="0"/>
              <a:t>If granting access to the provider’s electronic medical record</a:t>
            </a:r>
            <a:r>
              <a:rPr lang="en-US" sz="1600" dirty="0"/>
              <a:t>, critical to have a very limited review (ER if from the ER/labs/imaging/notes) with a firm timeline for decision. 4- 8 hrs maximum.  Continued delay yields risk of the pt ‘recovering in a lower level of care/obs.”  If in obs, grant access when the </a:t>
            </a:r>
            <a:r>
              <a:rPr lang="en-US" sz="1600" dirty="0" err="1"/>
              <a:t>pt’s</a:t>
            </a:r>
            <a:r>
              <a:rPr lang="en-US" sz="1600" dirty="0"/>
              <a:t> condition needs reassessed.  8 hrs maximum.</a:t>
            </a:r>
          </a:p>
          <a:p>
            <a:pPr marL="514350" indent="-514350">
              <a:lnSpc>
                <a:spcPct val="100000"/>
              </a:lnSpc>
              <a:spcBef>
                <a:spcPts val="0"/>
              </a:spcBef>
              <a:buFont typeface="+mj-lt"/>
              <a:buAutoNum type="arabicPeriod" startAt="6"/>
            </a:pPr>
            <a:r>
              <a:rPr lang="en-US" sz="1600" b="1" dirty="0"/>
              <a:t>DRG hot spots</a:t>
            </a:r>
            <a:r>
              <a:rPr lang="en-US" sz="1600" dirty="0"/>
              <a:t>:  Sepsis, ensure there is adherence to the HIPAA Standard Transactions- all covered entities.</a:t>
            </a:r>
          </a:p>
          <a:p>
            <a:pPr marL="514350" indent="-514350">
              <a:lnSpc>
                <a:spcPct val="100000"/>
              </a:lnSpc>
              <a:spcBef>
                <a:spcPts val="0"/>
              </a:spcBef>
              <a:buFont typeface="+mj-lt"/>
              <a:buAutoNum type="arabicPeriod" startAt="6"/>
            </a:pPr>
            <a:r>
              <a:rPr lang="en-US" sz="1600" b="1" dirty="0"/>
              <a:t>MA plans</a:t>
            </a:r>
            <a:r>
              <a:rPr lang="en-US" sz="1600" dirty="0"/>
              <a:t>:  Ensure there is understanding that a disputed status may not resolved while the </a:t>
            </a:r>
            <a:r>
              <a:rPr lang="en-US" sz="1600" dirty="0" err="1"/>
              <a:t>pt</a:t>
            </a:r>
            <a:r>
              <a:rPr lang="en-US" sz="1600" dirty="0"/>
              <a:t> is in-house.  TM rules do not apply.  Status can be changed post discharge will full billing as </a:t>
            </a:r>
            <a:r>
              <a:rPr lang="en-US" sz="1600" dirty="0" err="1"/>
              <a:t>inpt</a:t>
            </a:r>
            <a:r>
              <a:rPr lang="en-US" sz="1600" dirty="0"/>
              <a:t> or </a:t>
            </a:r>
            <a:r>
              <a:rPr lang="en-US" sz="1600" dirty="0" err="1"/>
              <a:t>outpt</a:t>
            </a:r>
            <a:r>
              <a:rPr lang="en-US" sz="1600" dirty="0"/>
              <a:t>/131 bill type.</a:t>
            </a:r>
          </a:p>
          <a:p>
            <a:pPr marL="514350" indent="-514350">
              <a:lnSpc>
                <a:spcPct val="100000"/>
              </a:lnSpc>
              <a:spcBef>
                <a:spcPts val="0"/>
              </a:spcBef>
              <a:buFont typeface="+mj-lt"/>
              <a:buAutoNum type="arabicPeriod" startAt="6"/>
            </a:pPr>
            <a:r>
              <a:rPr lang="en-US" sz="1600" b="1" dirty="0"/>
              <a:t>P2P:</a:t>
            </a:r>
            <a:r>
              <a:rPr lang="en-US" sz="1600" dirty="0"/>
              <a:t>  Any provider may discuss the account on the patient’s behalf.  All contracts allow both concurrent and post-discharge P2P.  Once the request is made, a time is agreed to /recommended.  Identify timeline with penalties if not adhered to.  Agree to the qualifications of the payer MD.  Outline the scope of the Payer MD can use –beyond meeting the clinical guidelines.  No minimum LOS to be an </a:t>
            </a:r>
            <a:r>
              <a:rPr lang="en-US" sz="1600" dirty="0" err="1"/>
              <a:t>inpt</a:t>
            </a:r>
            <a:r>
              <a:rPr lang="en-US" sz="1600" dirty="0"/>
              <a:t>. (EX:  all accts under 48 </a:t>
            </a:r>
            <a:r>
              <a:rPr lang="en-US" sz="1600" dirty="0" err="1"/>
              <a:t>hrs</a:t>
            </a:r>
            <a:r>
              <a:rPr lang="en-US" sz="1600" dirty="0"/>
              <a:t> are obs.)</a:t>
            </a:r>
          </a:p>
          <a:p>
            <a:pPr marL="514350" indent="-514350">
              <a:lnSpc>
                <a:spcPct val="100000"/>
              </a:lnSpc>
              <a:spcBef>
                <a:spcPts val="0"/>
              </a:spcBef>
              <a:buFont typeface="+mj-lt"/>
              <a:buAutoNum type="arabicPeriod" startAt="6"/>
            </a:pPr>
            <a:r>
              <a:rPr lang="en-US" sz="1600" b="1" dirty="0"/>
              <a:t>Re-admission deni</a:t>
            </a:r>
            <a:r>
              <a:rPr lang="en-US" sz="1600" dirty="0"/>
              <a:t>als.  Outline exactly what is a ‘related’ case within 30 days. “Same as Medicare’ = same day, same facility, same dx.  Chronic dx are excluded.  Identify which dx must be the same and in which ‘spot’ of the up to 10 dx.</a:t>
            </a:r>
          </a:p>
        </p:txBody>
      </p:sp>
    </p:spTree>
    <p:extLst>
      <p:ext uri="{BB962C8B-B14F-4D97-AF65-F5344CB8AC3E}">
        <p14:creationId xmlns:p14="http://schemas.microsoft.com/office/powerpoint/2010/main" val="3189261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9BCB8B-117B-4425-8711-6BBE1690D2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B307-8413-4EAD-98A4-FC4A0D5A3AF5}"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6789A19-CD42-406A-86C4-EE16A78C0F5E}"/>
              </a:ext>
            </a:extLst>
          </p:cNvPr>
          <p:cNvSpPr>
            <a:spLocks noGrp="1"/>
          </p:cNvSpPr>
          <p:nvPr>
            <p:ph type="title" idx="4294967295"/>
          </p:nvPr>
        </p:nvSpPr>
        <p:spPr>
          <a:xfrm>
            <a:off x="131296" y="294982"/>
            <a:ext cx="11929403" cy="1139825"/>
          </a:xfrm>
          <a:solidFill>
            <a:srgbClr val="002060"/>
          </a:solidFill>
        </p:spPr>
        <p:txBody>
          <a:bodyPr anchor="t">
            <a:normAutofit fontScale="90000"/>
          </a:bodyPr>
          <a:lstStyle/>
          <a:p>
            <a:pPr eaLnBrk="1" fontAlgn="auto" hangingPunct="1">
              <a:spcAft>
                <a:spcPts val="0"/>
              </a:spcAft>
              <a:defRPr/>
            </a:pPr>
            <a:r>
              <a:rPr lang="en-US" sz="2700" b="1" dirty="0">
                <a:solidFill>
                  <a:schemeClr val="bg1"/>
                </a:solidFill>
              </a:rPr>
              <a:t>CMS Contacts for Regions 1-10       ( 7-21)</a:t>
            </a:r>
            <a:br>
              <a:rPr lang="en-US" sz="2700" dirty="0">
                <a:solidFill>
                  <a:schemeClr val="bg1"/>
                </a:solidFill>
              </a:rPr>
            </a:br>
            <a:r>
              <a:rPr lang="en-US" sz="2200" dirty="0">
                <a:solidFill>
                  <a:srgbClr val="00B050"/>
                </a:solidFill>
              </a:rPr>
              <a:t>File complaints – squeak – with excellent examples of abuse</a:t>
            </a:r>
            <a:br>
              <a:rPr lang="en-US" sz="2200" dirty="0">
                <a:solidFill>
                  <a:srgbClr val="00B050"/>
                </a:solidFill>
              </a:rPr>
            </a:br>
            <a:r>
              <a:rPr lang="en-US" sz="2200" dirty="0">
                <a:solidFill>
                  <a:srgbClr val="00B050"/>
                </a:solidFill>
              </a:rPr>
              <a:t>Will require the provider try to work it out with the payer first.  Then file..  *Cannot be regarding rates*</a:t>
            </a:r>
            <a:br>
              <a:rPr lang="en-US" dirty="0">
                <a:solidFill>
                  <a:schemeClr val="bg1"/>
                </a:solidFill>
              </a:rPr>
            </a:br>
            <a:endParaRPr lang="en-US" dirty="0">
              <a:solidFill>
                <a:schemeClr val="bg1"/>
              </a:solidFill>
            </a:endParaRPr>
          </a:p>
        </p:txBody>
      </p:sp>
      <p:sp>
        <p:nvSpPr>
          <p:cNvPr id="5" name="Content Placeholder 4">
            <a:extLst>
              <a:ext uri="{FF2B5EF4-FFF2-40B4-BE49-F238E27FC236}">
                <a16:creationId xmlns:a16="http://schemas.microsoft.com/office/drawing/2014/main" id="{1AEE2C73-A7CD-4F55-9C10-5843C58563CB}"/>
              </a:ext>
            </a:extLst>
          </p:cNvPr>
          <p:cNvSpPr>
            <a:spLocks noGrp="1"/>
          </p:cNvSpPr>
          <p:nvPr>
            <p:ph sz="half" idx="4294967295"/>
          </p:nvPr>
        </p:nvSpPr>
        <p:spPr>
          <a:xfrm>
            <a:off x="7597726" y="1629068"/>
            <a:ext cx="3756074" cy="4933950"/>
          </a:xfrm>
        </p:spPr>
        <p:txBody>
          <a:bodyPr>
            <a:normAutofit/>
          </a:bodyPr>
          <a:lstStyle/>
          <a:p>
            <a:pPr marL="136525" indent="0">
              <a:lnSpc>
                <a:spcPct val="100000"/>
              </a:lnSpc>
              <a:spcBef>
                <a:spcPts val="0"/>
              </a:spcBef>
              <a:buNone/>
              <a:defRPr/>
            </a:pPr>
            <a:r>
              <a:rPr lang="en-US" sz="1800" dirty="0"/>
              <a:t> </a:t>
            </a:r>
          </a:p>
          <a:p>
            <a:pPr marL="136525" indent="0">
              <a:lnSpc>
                <a:spcPct val="100000"/>
              </a:lnSpc>
              <a:spcBef>
                <a:spcPts val="0"/>
              </a:spcBef>
              <a:buNone/>
              <a:defRPr/>
            </a:pPr>
            <a:r>
              <a:rPr lang="en-US" sz="1800" b="1" dirty="0"/>
              <a:t> </a:t>
            </a:r>
            <a:endParaRPr lang="en-US" sz="1800" dirty="0"/>
          </a:p>
          <a:p>
            <a:pPr marL="109728" indent="0" eaLnBrk="1" fontAlgn="auto" hangingPunct="1">
              <a:lnSpc>
                <a:spcPct val="100000"/>
              </a:lnSpc>
              <a:spcBef>
                <a:spcPts val="0"/>
              </a:spcBef>
              <a:spcAft>
                <a:spcPts val="0"/>
              </a:spcAft>
              <a:buNone/>
              <a:defRPr/>
            </a:pPr>
            <a:endParaRPr lang="en-US" sz="1200" dirty="0"/>
          </a:p>
        </p:txBody>
      </p:sp>
      <p:graphicFrame>
        <p:nvGraphicFramePr>
          <p:cNvPr id="8" name="Table 9">
            <a:extLst>
              <a:ext uri="{FF2B5EF4-FFF2-40B4-BE49-F238E27FC236}">
                <a16:creationId xmlns:a16="http://schemas.microsoft.com/office/drawing/2014/main" id="{5047CF05-2B5B-4A57-A51A-A7A093326500}"/>
              </a:ext>
            </a:extLst>
          </p:cNvPr>
          <p:cNvGraphicFramePr>
            <a:graphicFrameLocks noGrp="1"/>
          </p:cNvGraphicFramePr>
          <p:nvPr>
            <p:ph sz="quarter" idx="4294967295"/>
          </p:nvPr>
        </p:nvGraphicFramePr>
        <p:xfrm>
          <a:off x="838200" y="1470610"/>
          <a:ext cx="10515597" cy="4218990"/>
        </p:xfrm>
        <a:graphic>
          <a:graphicData uri="http://schemas.openxmlformats.org/drawingml/2006/table">
            <a:tbl>
              <a:tblPr firstRow="1" bandRow="1">
                <a:tableStyleId>{5C22544A-7EE6-4342-B048-85BDC9FD1C3A}</a:tableStyleId>
              </a:tblPr>
              <a:tblGrid>
                <a:gridCol w="2778760">
                  <a:extLst>
                    <a:ext uri="{9D8B030D-6E8A-4147-A177-3AD203B41FA5}">
                      <a16:colId xmlns:a16="http://schemas.microsoft.com/office/drawing/2014/main" val="3830811790"/>
                    </a:ext>
                  </a:extLst>
                </a:gridCol>
                <a:gridCol w="4231638">
                  <a:extLst>
                    <a:ext uri="{9D8B030D-6E8A-4147-A177-3AD203B41FA5}">
                      <a16:colId xmlns:a16="http://schemas.microsoft.com/office/drawing/2014/main" val="3518797684"/>
                    </a:ext>
                  </a:extLst>
                </a:gridCol>
                <a:gridCol w="3505199">
                  <a:extLst>
                    <a:ext uri="{9D8B030D-6E8A-4147-A177-3AD203B41FA5}">
                      <a16:colId xmlns:a16="http://schemas.microsoft.com/office/drawing/2014/main" val="1395008669"/>
                    </a:ext>
                  </a:extLst>
                </a:gridCol>
              </a:tblGrid>
              <a:tr h="421899">
                <a:tc>
                  <a:txBody>
                    <a:bodyPr/>
                    <a:lstStyle/>
                    <a:p>
                      <a:r>
                        <a:rPr lang="en-US" dirty="0"/>
                        <a:t>Region 1</a:t>
                      </a:r>
                    </a:p>
                  </a:txBody>
                  <a:tcPr/>
                </a:tc>
                <a:tc>
                  <a:txBody>
                    <a:bodyPr/>
                    <a:lstStyle/>
                    <a:p>
                      <a:r>
                        <a:rPr lang="en-US" dirty="0"/>
                        <a:t>Robosora@cms.hhs.gov</a:t>
                      </a:r>
                    </a:p>
                  </a:txBody>
                  <a:tcPr/>
                </a:tc>
                <a:tc>
                  <a:txBody>
                    <a:bodyPr/>
                    <a:lstStyle/>
                    <a:p>
                      <a:r>
                        <a:rPr lang="en-US" dirty="0"/>
                        <a:t>CT, ME, MA, NH, RI, VT</a:t>
                      </a:r>
                    </a:p>
                  </a:txBody>
                  <a:tcPr/>
                </a:tc>
                <a:extLst>
                  <a:ext uri="{0D108BD9-81ED-4DB2-BD59-A6C34878D82A}">
                    <a16:rowId xmlns:a16="http://schemas.microsoft.com/office/drawing/2014/main" val="263620758"/>
                  </a:ext>
                </a:extLst>
              </a:tr>
              <a:tr h="421899">
                <a:tc>
                  <a:txBody>
                    <a:bodyPr/>
                    <a:lstStyle/>
                    <a:p>
                      <a:r>
                        <a:rPr lang="en-US" dirty="0"/>
                        <a:t>Region 2</a:t>
                      </a:r>
                    </a:p>
                  </a:txBody>
                  <a:tcPr/>
                </a:tc>
                <a:tc>
                  <a:txBody>
                    <a:bodyPr/>
                    <a:lstStyle/>
                    <a:p>
                      <a:r>
                        <a:rPr lang="en-US" dirty="0">
                          <a:hlinkClick r:id="rId2"/>
                        </a:rPr>
                        <a:t>Ronycora@cms.hhs.gov</a:t>
                      </a:r>
                      <a:endParaRPr lang="en-US" dirty="0"/>
                    </a:p>
                  </a:txBody>
                  <a:tcPr/>
                </a:tc>
                <a:tc>
                  <a:txBody>
                    <a:bodyPr/>
                    <a:lstStyle/>
                    <a:p>
                      <a:r>
                        <a:rPr lang="en-US" dirty="0"/>
                        <a:t>NJ, NY, Puerto Rico, </a:t>
                      </a:r>
                      <a:r>
                        <a:rPr lang="en-US" dirty="0" err="1"/>
                        <a:t>Vir</a:t>
                      </a:r>
                      <a:r>
                        <a:rPr lang="en-US" dirty="0"/>
                        <a:t> Islands</a:t>
                      </a:r>
                    </a:p>
                  </a:txBody>
                  <a:tcPr/>
                </a:tc>
                <a:extLst>
                  <a:ext uri="{0D108BD9-81ED-4DB2-BD59-A6C34878D82A}">
                    <a16:rowId xmlns:a16="http://schemas.microsoft.com/office/drawing/2014/main" val="1199267006"/>
                  </a:ext>
                </a:extLst>
              </a:tr>
              <a:tr h="421899">
                <a:tc>
                  <a:txBody>
                    <a:bodyPr/>
                    <a:lstStyle/>
                    <a:p>
                      <a:r>
                        <a:rPr lang="en-US" dirty="0"/>
                        <a:t>Region 3</a:t>
                      </a:r>
                    </a:p>
                  </a:txBody>
                  <a:tcPr/>
                </a:tc>
                <a:tc>
                  <a:txBody>
                    <a:bodyPr/>
                    <a:lstStyle/>
                    <a:p>
                      <a:r>
                        <a:rPr lang="en-US" dirty="0">
                          <a:hlinkClick r:id="rId3"/>
                        </a:rPr>
                        <a:t>Rophiora@cms.hhs.gov</a:t>
                      </a:r>
                      <a:endParaRPr lang="en-US" dirty="0"/>
                    </a:p>
                  </a:txBody>
                  <a:tcPr/>
                </a:tc>
                <a:tc>
                  <a:txBody>
                    <a:bodyPr/>
                    <a:lstStyle/>
                    <a:p>
                      <a:r>
                        <a:rPr lang="en-US" dirty="0"/>
                        <a:t>DE, Dis of CO, MD, PA, VA, WV</a:t>
                      </a:r>
                    </a:p>
                  </a:txBody>
                  <a:tcPr/>
                </a:tc>
                <a:extLst>
                  <a:ext uri="{0D108BD9-81ED-4DB2-BD59-A6C34878D82A}">
                    <a16:rowId xmlns:a16="http://schemas.microsoft.com/office/drawing/2014/main" val="3227551702"/>
                  </a:ext>
                </a:extLst>
              </a:tr>
              <a:tr h="421899">
                <a:tc>
                  <a:txBody>
                    <a:bodyPr/>
                    <a:lstStyle/>
                    <a:p>
                      <a:r>
                        <a:rPr lang="en-US" dirty="0"/>
                        <a:t>Region 4</a:t>
                      </a:r>
                    </a:p>
                  </a:txBody>
                  <a:tcPr/>
                </a:tc>
                <a:tc>
                  <a:txBody>
                    <a:bodyPr/>
                    <a:lstStyle/>
                    <a:p>
                      <a:r>
                        <a:rPr lang="en-US" dirty="0">
                          <a:hlinkClick r:id="rId4"/>
                        </a:rPr>
                        <a:t>Roatlora@cms.hhs.gov</a:t>
                      </a:r>
                      <a:endParaRPr lang="en-US" dirty="0"/>
                    </a:p>
                  </a:txBody>
                  <a:tcPr/>
                </a:tc>
                <a:tc>
                  <a:txBody>
                    <a:bodyPr/>
                    <a:lstStyle/>
                    <a:p>
                      <a:r>
                        <a:rPr lang="en-US" dirty="0"/>
                        <a:t>AL, FL, GA, KY, MS, NC, SC, TN</a:t>
                      </a:r>
                    </a:p>
                  </a:txBody>
                  <a:tcPr/>
                </a:tc>
                <a:extLst>
                  <a:ext uri="{0D108BD9-81ED-4DB2-BD59-A6C34878D82A}">
                    <a16:rowId xmlns:a16="http://schemas.microsoft.com/office/drawing/2014/main" val="397032284"/>
                  </a:ext>
                </a:extLst>
              </a:tr>
              <a:tr h="421899">
                <a:tc>
                  <a:txBody>
                    <a:bodyPr/>
                    <a:lstStyle/>
                    <a:p>
                      <a:r>
                        <a:rPr lang="en-US" dirty="0"/>
                        <a:t>Region 5</a:t>
                      </a:r>
                    </a:p>
                  </a:txBody>
                  <a:tcPr/>
                </a:tc>
                <a:tc>
                  <a:txBody>
                    <a:bodyPr/>
                    <a:lstStyle/>
                    <a:p>
                      <a:r>
                        <a:rPr lang="en-US" dirty="0">
                          <a:hlinkClick r:id="rId5"/>
                        </a:rPr>
                        <a:t>Rochiora@cms.hhs.gov</a:t>
                      </a:r>
                      <a:endParaRPr lang="en-US" dirty="0"/>
                    </a:p>
                  </a:txBody>
                  <a:tcPr/>
                </a:tc>
                <a:tc>
                  <a:txBody>
                    <a:bodyPr/>
                    <a:lstStyle/>
                    <a:p>
                      <a:r>
                        <a:rPr lang="en-US" dirty="0"/>
                        <a:t>Ill, IN, MI, MN, OH, WI</a:t>
                      </a:r>
                    </a:p>
                  </a:txBody>
                  <a:tcPr/>
                </a:tc>
                <a:extLst>
                  <a:ext uri="{0D108BD9-81ED-4DB2-BD59-A6C34878D82A}">
                    <a16:rowId xmlns:a16="http://schemas.microsoft.com/office/drawing/2014/main" val="629574338"/>
                  </a:ext>
                </a:extLst>
              </a:tr>
              <a:tr h="421899">
                <a:tc>
                  <a:txBody>
                    <a:bodyPr/>
                    <a:lstStyle/>
                    <a:p>
                      <a:r>
                        <a:rPr lang="en-US" dirty="0"/>
                        <a:t>Region 6</a:t>
                      </a:r>
                    </a:p>
                  </a:txBody>
                  <a:tcPr/>
                </a:tc>
                <a:tc>
                  <a:txBody>
                    <a:bodyPr/>
                    <a:lstStyle/>
                    <a:p>
                      <a:r>
                        <a:rPr lang="en-US" dirty="0">
                          <a:hlinkClick r:id="rId6"/>
                        </a:rPr>
                        <a:t>Rodalora@cms.hhs.gov</a:t>
                      </a:r>
                      <a:endParaRPr lang="en-US" dirty="0"/>
                    </a:p>
                  </a:txBody>
                  <a:tcPr/>
                </a:tc>
                <a:tc>
                  <a:txBody>
                    <a:bodyPr/>
                    <a:lstStyle/>
                    <a:p>
                      <a:r>
                        <a:rPr lang="en-US" dirty="0"/>
                        <a:t>Ark, LA, NM, OK, TX</a:t>
                      </a:r>
                    </a:p>
                  </a:txBody>
                  <a:tcPr/>
                </a:tc>
                <a:extLst>
                  <a:ext uri="{0D108BD9-81ED-4DB2-BD59-A6C34878D82A}">
                    <a16:rowId xmlns:a16="http://schemas.microsoft.com/office/drawing/2014/main" val="1867038868"/>
                  </a:ext>
                </a:extLst>
              </a:tr>
              <a:tr h="421899">
                <a:tc>
                  <a:txBody>
                    <a:bodyPr/>
                    <a:lstStyle/>
                    <a:p>
                      <a:r>
                        <a:rPr lang="en-US" dirty="0"/>
                        <a:t>Region 7</a:t>
                      </a:r>
                    </a:p>
                  </a:txBody>
                  <a:tcPr/>
                </a:tc>
                <a:tc>
                  <a:txBody>
                    <a:bodyPr/>
                    <a:lstStyle/>
                    <a:p>
                      <a:r>
                        <a:rPr lang="en-US" dirty="0">
                          <a:hlinkClick r:id="rId7"/>
                        </a:rPr>
                        <a:t>Rokcmora@cms.hhs.gov</a:t>
                      </a:r>
                      <a:endParaRPr lang="en-US" dirty="0"/>
                    </a:p>
                  </a:txBody>
                  <a:tcPr/>
                </a:tc>
                <a:tc>
                  <a:txBody>
                    <a:bodyPr/>
                    <a:lstStyle/>
                    <a:p>
                      <a:r>
                        <a:rPr lang="en-US" dirty="0"/>
                        <a:t>IA, KS, MO, NE</a:t>
                      </a:r>
                    </a:p>
                  </a:txBody>
                  <a:tcPr/>
                </a:tc>
                <a:extLst>
                  <a:ext uri="{0D108BD9-81ED-4DB2-BD59-A6C34878D82A}">
                    <a16:rowId xmlns:a16="http://schemas.microsoft.com/office/drawing/2014/main" val="3019543063"/>
                  </a:ext>
                </a:extLst>
              </a:tr>
              <a:tr h="421899">
                <a:tc>
                  <a:txBody>
                    <a:bodyPr/>
                    <a:lstStyle/>
                    <a:p>
                      <a:r>
                        <a:rPr lang="en-US" dirty="0"/>
                        <a:t>Region 8</a:t>
                      </a:r>
                    </a:p>
                  </a:txBody>
                  <a:tcPr/>
                </a:tc>
                <a:tc>
                  <a:txBody>
                    <a:bodyPr/>
                    <a:lstStyle/>
                    <a:p>
                      <a:r>
                        <a:rPr lang="en-US" u="sng" dirty="0"/>
                        <a:t>Roreaora@cms.hhs.gov</a:t>
                      </a:r>
                    </a:p>
                  </a:txBody>
                  <a:tcPr/>
                </a:tc>
                <a:tc>
                  <a:txBody>
                    <a:bodyPr/>
                    <a:lstStyle/>
                    <a:p>
                      <a:r>
                        <a:rPr lang="en-US" dirty="0"/>
                        <a:t>CO, MT, ND, SD, UT, WY</a:t>
                      </a:r>
                    </a:p>
                  </a:txBody>
                  <a:tcPr/>
                </a:tc>
                <a:extLst>
                  <a:ext uri="{0D108BD9-81ED-4DB2-BD59-A6C34878D82A}">
                    <a16:rowId xmlns:a16="http://schemas.microsoft.com/office/drawing/2014/main" val="1766014532"/>
                  </a:ext>
                </a:extLst>
              </a:tr>
              <a:tr h="421899">
                <a:tc>
                  <a:txBody>
                    <a:bodyPr/>
                    <a:lstStyle/>
                    <a:p>
                      <a:r>
                        <a:rPr lang="en-US" dirty="0"/>
                        <a:t>Region 9</a:t>
                      </a:r>
                    </a:p>
                  </a:txBody>
                  <a:tcPr/>
                </a:tc>
                <a:tc>
                  <a:txBody>
                    <a:bodyPr/>
                    <a:lstStyle/>
                    <a:p>
                      <a:r>
                        <a:rPr lang="en-US" dirty="0">
                          <a:hlinkClick r:id="rId8"/>
                        </a:rPr>
                        <a:t>Rosfoora@cms.hhs.gov</a:t>
                      </a:r>
                      <a:endParaRPr lang="en-US" dirty="0"/>
                    </a:p>
                  </a:txBody>
                  <a:tcPr/>
                </a:tc>
                <a:tc>
                  <a:txBody>
                    <a:bodyPr/>
                    <a:lstStyle/>
                    <a:p>
                      <a:r>
                        <a:rPr lang="en-US" dirty="0"/>
                        <a:t>AZ, CA, HI, NV, Pacific Territories</a:t>
                      </a:r>
                    </a:p>
                  </a:txBody>
                  <a:tcPr/>
                </a:tc>
                <a:extLst>
                  <a:ext uri="{0D108BD9-81ED-4DB2-BD59-A6C34878D82A}">
                    <a16:rowId xmlns:a16="http://schemas.microsoft.com/office/drawing/2014/main" val="2477147472"/>
                  </a:ext>
                </a:extLst>
              </a:tr>
              <a:tr h="421899">
                <a:tc>
                  <a:txBody>
                    <a:bodyPr/>
                    <a:lstStyle/>
                    <a:p>
                      <a:r>
                        <a:rPr lang="en-US" dirty="0"/>
                        <a:t>Region 10</a:t>
                      </a:r>
                    </a:p>
                  </a:txBody>
                  <a:tcPr/>
                </a:tc>
                <a:tc>
                  <a:txBody>
                    <a:bodyPr/>
                    <a:lstStyle/>
                    <a:p>
                      <a:r>
                        <a:rPr lang="en-US" dirty="0">
                          <a:hlinkClick r:id="rId9"/>
                        </a:rPr>
                        <a:t>Rosea_ora2@cms.hhs.gov</a:t>
                      </a:r>
                      <a:endParaRPr lang="en-US" dirty="0"/>
                    </a:p>
                  </a:txBody>
                  <a:tcPr/>
                </a:tc>
                <a:tc>
                  <a:txBody>
                    <a:bodyPr/>
                    <a:lstStyle/>
                    <a:p>
                      <a:r>
                        <a:rPr lang="en-US" dirty="0"/>
                        <a:t>AK, ID, OR, WA</a:t>
                      </a:r>
                    </a:p>
                  </a:txBody>
                  <a:tcPr/>
                </a:tc>
                <a:extLst>
                  <a:ext uri="{0D108BD9-81ED-4DB2-BD59-A6C34878D82A}">
                    <a16:rowId xmlns:a16="http://schemas.microsoft.com/office/drawing/2014/main" val="1407931762"/>
                  </a:ext>
                </a:extLst>
              </a:tr>
            </a:tbl>
          </a:graphicData>
        </a:graphic>
      </p:graphicFrame>
      <p:pic>
        <p:nvPicPr>
          <p:cNvPr id="9" name="Graphic 8" descr="Call center with solid fill">
            <a:extLst>
              <a:ext uri="{FF2B5EF4-FFF2-40B4-BE49-F238E27FC236}">
                <a16:creationId xmlns:a16="http://schemas.microsoft.com/office/drawing/2014/main" id="{4DDC6678-DE2E-D246-A863-8DBC3B89AF3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78292" y="4236720"/>
            <a:ext cx="2743200" cy="29551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B6DF1E-E524-4597-AAA0-1C62D28BD99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6033B40-2D60-49F4-914E-55CA3649DB6E}"/>
              </a:ext>
            </a:extLst>
          </p:cNvPr>
          <p:cNvSpPr>
            <a:spLocks noGrp="1"/>
          </p:cNvSpPr>
          <p:nvPr>
            <p:ph type="title" idx="4294967295"/>
          </p:nvPr>
        </p:nvSpPr>
        <p:spPr>
          <a:xfrm>
            <a:off x="-9144" y="164605"/>
            <a:ext cx="11914632" cy="1685925"/>
          </a:xfrm>
          <a:solidFill>
            <a:srgbClr val="002060"/>
          </a:solidFill>
        </p:spPr>
        <p:txBody>
          <a:bodyPr>
            <a:normAutofit/>
          </a:bodyPr>
          <a:lstStyle/>
          <a:p>
            <a:r>
              <a:rPr lang="en-US" dirty="0">
                <a:solidFill>
                  <a:schemeClr val="bg1"/>
                </a:solidFill>
              </a:rPr>
              <a:t>Payers- United – Largest payer  </a:t>
            </a:r>
            <a:br>
              <a:rPr lang="en-US" dirty="0">
                <a:solidFill>
                  <a:schemeClr val="bg1"/>
                </a:solidFill>
              </a:rPr>
            </a:br>
            <a:r>
              <a:rPr lang="en-US" sz="3200" dirty="0">
                <a:solidFill>
                  <a:srgbClr val="00B050"/>
                </a:solidFill>
              </a:rPr>
              <a:t>Contract and Policies/Webpage. Mid –year changes?</a:t>
            </a:r>
            <a:br>
              <a:rPr lang="en-US" sz="3100" dirty="0">
                <a:solidFill>
                  <a:schemeClr val="bg1"/>
                </a:solidFill>
              </a:rPr>
            </a:br>
            <a:r>
              <a:rPr lang="en-US" sz="2200" dirty="0">
                <a:solidFill>
                  <a:srgbClr val="00B050"/>
                </a:solidFill>
              </a:rPr>
              <a:t>**United revenues will hit $243B-$245B in 2019. 4-21/1</a:t>
            </a:r>
            <a:r>
              <a:rPr lang="en-US" sz="2200" baseline="30000" dirty="0">
                <a:solidFill>
                  <a:srgbClr val="00B050"/>
                </a:solidFill>
              </a:rPr>
              <a:t>st</a:t>
            </a:r>
            <a:r>
              <a:rPr lang="en-US" sz="2200" dirty="0">
                <a:solidFill>
                  <a:srgbClr val="00B050"/>
                </a:solidFill>
              </a:rPr>
              <a:t> Q  Reports profit increase of 44%  $5B**</a:t>
            </a:r>
          </a:p>
        </p:txBody>
      </p:sp>
      <p:sp>
        <p:nvSpPr>
          <p:cNvPr id="3" name="Content Placeholder 2">
            <a:extLst>
              <a:ext uri="{FF2B5EF4-FFF2-40B4-BE49-F238E27FC236}">
                <a16:creationId xmlns:a16="http://schemas.microsoft.com/office/drawing/2014/main" id="{DC64E565-7068-47FF-ACE2-2A29F378FE2D}"/>
              </a:ext>
            </a:extLst>
          </p:cNvPr>
          <p:cNvSpPr>
            <a:spLocks noGrp="1"/>
          </p:cNvSpPr>
          <p:nvPr>
            <p:ph sz="half" idx="4294967295"/>
          </p:nvPr>
        </p:nvSpPr>
        <p:spPr>
          <a:xfrm>
            <a:off x="161248" y="2059050"/>
            <a:ext cx="5934752" cy="4378326"/>
          </a:xfrm>
        </p:spPr>
        <p:txBody>
          <a:bodyPr>
            <a:normAutofit fontScale="92500" lnSpcReduction="20000"/>
          </a:bodyPr>
          <a:lstStyle/>
          <a:p>
            <a:pPr marL="0" indent="0">
              <a:spcBef>
                <a:spcPts val="600"/>
              </a:spcBef>
              <a:spcAft>
                <a:spcPts val="600"/>
              </a:spcAft>
              <a:buNone/>
            </a:pPr>
            <a:r>
              <a:rPr lang="en-US" sz="2400" b="1" u="sng" dirty="0"/>
              <a:t>United Healthcare </a:t>
            </a:r>
          </a:p>
          <a:p>
            <a:pPr>
              <a:lnSpc>
                <a:spcPct val="100000"/>
              </a:lnSpc>
              <a:spcBef>
                <a:spcPts val="600"/>
              </a:spcBef>
              <a:spcAft>
                <a:spcPts val="600"/>
              </a:spcAft>
            </a:pPr>
            <a:r>
              <a:rPr lang="en-US" sz="2000" dirty="0"/>
              <a:t>Continues to </a:t>
            </a:r>
            <a:r>
              <a:rPr lang="en-US" sz="2000" u="sng" dirty="0"/>
              <a:t>buy companies that work</a:t>
            </a:r>
            <a:r>
              <a:rPr lang="en-US" sz="2000" dirty="0"/>
              <a:t> directly with hospitals.  Advisory Group, Optum, physician groups, physician advisor groups/Sound.  Change healthcare 2-21</a:t>
            </a:r>
          </a:p>
          <a:p>
            <a:pPr>
              <a:lnSpc>
                <a:spcPct val="100000"/>
              </a:lnSpc>
              <a:spcBef>
                <a:spcPts val="600"/>
              </a:spcBef>
              <a:spcAft>
                <a:spcPts val="600"/>
              </a:spcAft>
            </a:pPr>
            <a:r>
              <a:rPr lang="en-US" sz="2000" dirty="0"/>
              <a:t>NEW:  </a:t>
            </a:r>
            <a:r>
              <a:rPr lang="en-US" sz="2000" u="sng" dirty="0"/>
              <a:t>Site of Service </a:t>
            </a:r>
            <a:r>
              <a:rPr lang="en-US" sz="2000" dirty="0"/>
              <a:t>determinations for outpt procedures.  </a:t>
            </a:r>
            <a:r>
              <a:rPr lang="en-US" sz="2000" i="1" dirty="0"/>
              <a:t>URG-11.03  eff 5-18. </a:t>
            </a:r>
          </a:p>
          <a:p>
            <a:pPr>
              <a:lnSpc>
                <a:spcPct val="100000"/>
              </a:lnSpc>
              <a:spcBef>
                <a:spcPts val="600"/>
              </a:spcBef>
              <a:spcAft>
                <a:spcPts val="600"/>
              </a:spcAft>
            </a:pPr>
            <a:r>
              <a:rPr lang="en-US" sz="2000" i="1" dirty="0"/>
              <a:t>“UnitedHealthcare’s Policy will limit outpatient surgery to hospitals…will only pay in an </a:t>
            </a:r>
            <a:r>
              <a:rPr lang="en-US" sz="2000" i="1" dirty="0" err="1"/>
              <a:t>outpt</a:t>
            </a:r>
            <a:r>
              <a:rPr lang="en-US" sz="2000" i="1" dirty="0"/>
              <a:t> hospital setting if the insurer determines the site of service is MEDICALLY NECESSARY. ..’hopes to guide patients to ambulatory surgery centers. “ 10-19</a:t>
            </a:r>
          </a:p>
          <a:p>
            <a:pPr>
              <a:lnSpc>
                <a:spcPct val="100000"/>
              </a:lnSpc>
              <a:spcBef>
                <a:spcPts val="600"/>
              </a:spcBef>
              <a:spcAft>
                <a:spcPts val="600"/>
              </a:spcAft>
            </a:pPr>
            <a:r>
              <a:rPr lang="en-US" sz="2000" i="1" dirty="0"/>
              <a:t>Post ED Audits for “emergent coverage.”  CMS states in violation of Surprise Billing rules.  Other payers too with like issues… get our A Game on!</a:t>
            </a:r>
            <a:endParaRPr lang="en-US" sz="2000" dirty="0"/>
          </a:p>
        </p:txBody>
      </p:sp>
      <p:sp>
        <p:nvSpPr>
          <p:cNvPr id="4" name="Content Placeholder 3">
            <a:extLst>
              <a:ext uri="{FF2B5EF4-FFF2-40B4-BE49-F238E27FC236}">
                <a16:creationId xmlns:a16="http://schemas.microsoft.com/office/drawing/2014/main" id="{123A3FFB-67BE-4AB3-9A8B-C36FCED23300}"/>
              </a:ext>
            </a:extLst>
          </p:cNvPr>
          <p:cNvSpPr>
            <a:spLocks noGrp="1"/>
          </p:cNvSpPr>
          <p:nvPr>
            <p:ph sz="half" idx="4294967295"/>
          </p:nvPr>
        </p:nvSpPr>
        <p:spPr>
          <a:xfrm>
            <a:off x="6218238" y="1946529"/>
            <a:ext cx="5696394" cy="4378325"/>
          </a:xfrm>
        </p:spPr>
        <p:txBody>
          <a:bodyPr>
            <a:normAutofit lnSpcReduction="10000"/>
          </a:bodyPr>
          <a:lstStyle/>
          <a:p>
            <a:pPr marL="0" indent="0">
              <a:lnSpc>
                <a:spcPct val="100000"/>
              </a:lnSpc>
              <a:spcBef>
                <a:spcPts val="600"/>
              </a:spcBef>
              <a:spcAft>
                <a:spcPts val="600"/>
              </a:spcAft>
              <a:buNone/>
            </a:pPr>
            <a:r>
              <a:rPr lang="en-US" sz="2400" b="1" u="sng" dirty="0"/>
              <a:t>United Healthcare owns Optum</a:t>
            </a:r>
          </a:p>
          <a:p>
            <a:pPr>
              <a:lnSpc>
                <a:spcPct val="100000"/>
              </a:lnSpc>
              <a:spcBef>
                <a:spcPts val="600"/>
              </a:spcBef>
              <a:spcAft>
                <a:spcPts val="600"/>
              </a:spcAft>
            </a:pPr>
            <a:r>
              <a:rPr lang="en-US" sz="2000" dirty="0"/>
              <a:t>Effective 3-18, </a:t>
            </a:r>
            <a:r>
              <a:rPr lang="en-US" sz="2000" b="1" u="sng" dirty="0"/>
              <a:t>ER Facility E&amp;M </a:t>
            </a:r>
            <a:r>
              <a:rPr lang="en-US" sz="2000" u="sng" dirty="0"/>
              <a:t>Coding Revision</a:t>
            </a:r>
            <a:r>
              <a:rPr lang="en-US" sz="2000" dirty="0"/>
              <a:t> for commercial and Medicare Advantage plans.</a:t>
            </a:r>
          </a:p>
          <a:p>
            <a:pPr>
              <a:lnSpc>
                <a:spcPct val="100000"/>
              </a:lnSpc>
              <a:spcBef>
                <a:spcPts val="600"/>
              </a:spcBef>
              <a:spcAft>
                <a:spcPts val="600"/>
              </a:spcAft>
            </a:pPr>
            <a:r>
              <a:rPr lang="en-US" sz="2000" dirty="0"/>
              <a:t>Polices focus on ED level 4/99284 and level 5/99285 – whether the provider is contracted or not. </a:t>
            </a:r>
          </a:p>
          <a:p>
            <a:pPr>
              <a:lnSpc>
                <a:spcPct val="100000"/>
              </a:lnSpc>
              <a:spcBef>
                <a:spcPts val="600"/>
              </a:spcBef>
              <a:spcAft>
                <a:spcPts val="600"/>
              </a:spcAft>
            </a:pPr>
            <a:r>
              <a:rPr lang="en-US" sz="2000" dirty="0"/>
              <a:t>Using Optum ED Claim (EDC) Analyzer tool which uses presenting problems, dx services provided, and associated </a:t>
            </a:r>
            <a:r>
              <a:rPr lang="en-US" sz="2000" dirty="0" err="1"/>
              <a:t>pt’s</a:t>
            </a:r>
            <a:r>
              <a:rPr lang="en-US" sz="2000" dirty="0"/>
              <a:t> co-morbidities.</a:t>
            </a:r>
          </a:p>
          <a:p>
            <a:pPr marL="0" indent="0" algn="ctr">
              <a:lnSpc>
                <a:spcPct val="100000"/>
              </a:lnSpc>
              <a:spcBef>
                <a:spcPts val="600"/>
              </a:spcBef>
              <a:spcAft>
                <a:spcPts val="600"/>
              </a:spcAft>
              <a:buNone/>
            </a:pPr>
            <a:r>
              <a:rPr lang="en-US" sz="2400" b="1" dirty="0"/>
              <a:t>**Humana added this audit as well 8-20**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mn-cs"/>
              </a:rPr>
              <a:t>Surprise Bill Leg:  Outlaws retroactive/post discharge ED denial policies.  7-21 /CMS</a:t>
            </a:r>
          </a:p>
          <a:p>
            <a:pPr marL="0" indent="0" algn="ctr">
              <a:lnSpc>
                <a:spcPct val="100000"/>
              </a:lnSpc>
              <a:spcBef>
                <a:spcPts val="600"/>
              </a:spcBef>
              <a:spcAft>
                <a:spcPts val="600"/>
              </a:spcAft>
              <a:buNone/>
            </a:pPr>
            <a:endParaRPr lang="en-US" sz="2400" b="1" dirty="0"/>
          </a:p>
          <a:p>
            <a:pPr marL="0" indent="0" algn="ctr">
              <a:lnSpc>
                <a:spcPct val="100000"/>
              </a:lnSpc>
              <a:spcBef>
                <a:spcPts val="600"/>
              </a:spcBef>
              <a:spcAft>
                <a:spcPts val="600"/>
              </a:spcAft>
              <a:buNone/>
            </a:pPr>
            <a:endParaRPr lang="en-US" sz="2400" b="1" dirty="0"/>
          </a:p>
        </p:txBody>
      </p:sp>
      <p:cxnSp>
        <p:nvCxnSpPr>
          <p:cNvPr id="10" name="Straight Connector 9">
            <a:extLst>
              <a:ext uri="{FF2B5EF4-FFF2-40B4-BE49-F238E27FC236}">
                <a16:creationId xmlns:a16="http://schemas.microsoft.com/office/drawing/2014/main" id="{BAC97D81-E52E-E042-9FCD-7444CE169716}"/>
              </a:ext>
            </a:extLst>
          </p:cNvPr>
          <p:cNvCxnSpPr/>
          <p:nvPr/>
        </p:nvCxnSpPr>
        <p:spPr>
          <a:xfrm>
            <a:off x="6086856" y="1904562"/>
            <a:ext cx="0" cy="45328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98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110-64E4-40AA-8EE9-D184BFBE0854}"/>
              </a:ext>
            </a:extLst>
          </p:cNvPr>
          <p:cNvSpPr>
            <a:spLocks noGrp="1"/>
          </p:cNvSpPr>
          <p:nvPr>
            <p:ph type="title"/>
          </p:nvPr>
        </p:nvSpPr>
        <p:spPr>
          <a:xfrm>
            <a:off x="913775" y="-352425"/>
            <a:ext cx="10364451" cy="2567120"/>
          </a:xfrm>
        </p:spPr>
        <p:txBody>
          <a:bodyPr/>
          <a:lstStyle/>
          <a:p>
            <a:r>
              <a:rPr lang="en-US" dirty="0"/>
              <a:t>Covid-19 Quick Highlights</a:t>
            </a:r>
          </a:p>
        </p:txBody>
      </p:sp>
      <p:sp>
        <p:nvSpPr>
          <p:cNvPr id="3" name="Content Placeholder 2">
            <a:extLst>
              <a:ext uri="{FF2B5EF4-FFF2-40B4-BE49-F238E27FC236}">
                <a16:creationId xmlns:a16="http://schemas.microsoft.com/office/drawing/2014/main" id="{5815090D-D72B-4F9A-B2F7-72A9CE064249}"/>
              </a:ext>
            </a:extLst>
          </p:cNvPr>
          <p:cNvSpPr>
            <a:spLocks noGrp="1"/>
          </p:cNvSpPr>
          <p:nvPr>
            <p:ph sz="quarter" idx="13"/>
          </p:nvPr>
        </p:nvSpPr>
        <p:spPr>
          <a:xfrm>
            <a:off x="731520" y="1180431"/>
            <a:ext cx="5306705" cy="5564593"/>
          </a:xfrm>
        </p:spPr>
        <p:txBody>
          <a:bodyPr>
            <a:normAutofit fontScale="62500" lnSpcReduction="20000"/>
          </a:bodyPr>
          <a:lstStyle/>
          <a:p>
            <a:r>
              <a:rPr lang="en-US" sz="2300" u="sng" dirty="0"/>
              <a:t>Public health emergency extended thru end of the year. </a:t>
            </a:r>
            <a:r>
              <a:rPr lang="en-US" sz="2300" dirty="0"/>
              <a:t>Waivers as outlined by CMS are still in effect. (1-22/renew every 90 days).</a:t>
            </a:r>
          </a:p>
          <a:p>
            <a:r>
              <a:rPr lang="en-US" sz="2300" u="sng" dirty="0"/>
              <a:t>CARES ACT= </a:t>
            </a:r>
            <a:r>
              <a:rPr lang="en-US" sz="2300" dirty="0"/>
              <a:t>no charge for the vaccine or administration.  Insurance billed/they pay.  If no insurance/HRSA.  But no ‘cost share’ to the pt for administration of the vaccine.  Add-on Booster approved.  $40 for </a:t>
            </a:r>
            <a:r>
              <a:rPr lang="en-US" sz="2300" dirty="0" err="1"/>
              <a:t>adm</a:t>
            </a:r>
            <a:r>
              <a:rPr lang="en-US" sz="2300" dirty="0"/>
              <a:t> cost payment.</a:t>
            </a:r>
          </a:p>
          <a:p>
            <a:r>
              <a:rPr lang="en-US" sz="2300" u="sng" dirty="0"/>
              <a:t>Cost of testing for COVID</a:t>
            </a:r>
            <a:r>
              <a:rPr lang="en-US" sz="2300" dirty="0"/>
              <a:t>: ranges from $240/ARK with many averaging around $145.  If the pt goes to the ER or urgent care center, there will likely also be a facility fee.  Billed to insurance/pt.  *Some payers waived, same no longer are.  Some providers waived OOP.</a:t>
            </a:r>
          </a:p>
          <a:p>
            <a:r>
              <a:rPr lang="en-US" sz="2300" u="sng" dirty="0"/>
              <a:t>20% add on to DRG </a:t>
            </a:r>
            <a:r>
              <a:rPr lang="en-US" sz="2300" dirty="0"/>
              <a:t>for confirmed test in record.  Lots of challenges with transfers, </a:t>
            </a:r>
            <a:r>
              <a:rPr lang="en-US" sz="2300" dirty="0" err="1"/>
              <a:t>indept</a:t>
            </a:r>
            <a:r>
              <a:rPr lang="en-US" sz="2300" dirty="0"/>
              <a:t> labs, locations, EMR, etc. FOR MEDICARE Patients.  (ID: </a:t>
            </a:r>
            <a:r>
              <a:rPr lang="en-US" sz="2300" dirty="0" err="1"/>
              <a:t>ave</a:t>
            </a:r>
            <a:r>
              <a:rPr lang="en-US" sz="2300" dirty="0"/>
              <a:t> age 72; now 58.  Different payers)</a:t>
            </a:r>
          </a:p>
          <a:p>
            <a:r>
              <a:rPr lang="en-US" sz="2300" u="sng" dirty="0"/>
              <a:t>Optum process/uninsured/HRSA </a:t>
            </a:r>
            <a:r>
              <a:rPr lang="en-US" sz="2300" dirty="0"/>
              <a:t>– COVID dx in primary to be paid.  As of 12-20, only $880M to 8000 providers pt instead of the $13-41B expected.  WHY?   Update:  3-1-21  $3B pd to providers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200" b="0" i="0" u="sng" strike="noStrike" kern="1200" cap="none" spc="0" normalizeH="0" baseline="0" noProof="0" dirty="0">
                <a:ln>
                  <a:noFill/>
                </a:ln>
                <a:solidFill>
                  <a:prstClr val="black"/>
                </a:solidFill>
                <a:effectLst/>
                <a:uLnTx/>
                <a:uFillTx/>
                <a:latin typeface="Tw Cen MT" panose="020B0602020104020603"/>
                <a:ea typeface="+mn-ea"/>
                <a:cs typeface="+mn-cs"/>
              </a:rPr>
              <a:t>Extended recoupment of Accelerated payment amount</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1 </a:t>
            </a:r>
            <a:r>
              <a:rPr kumimoji="0" lang="en-US" sz="2200" b="0" i="0" u="none" strike="noStrike" kern="1200" cap="none" spc="0" normalizeH="0" baseline="0" noProof="0" dirty="0" err="1">
                <a:ln>
                  <a:noFill/>
                </a:ln>
                <a:solidFill>
                  <a:prstClr val="black"/>
                </a:solidFill>
                <a:effectLst/>
                <a:uLnTx/>
                <a:uFillTx/>
                <a:latin typeface="Tw Cen MT" panose="020B0602020104020603"/>
                <a:ea typeface="+mn-ea"/>
                <a:cs typeface="+mn-cs"/>
              </a:rPr>
              <a:t>yr</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for repayment from the date requested= 25%, 50% 2</a:t>
            </a:r>
            <a:r>
              <a:rPr kumimoji="0" lang="en-US" sz="2200" b="0" i="0" u="none" strike="noStrike" kern="1200" cap="none" spc="0" normalizeH="0" baseline="30000" noProof="0" dirty="0">
                <a:ln>
                  <a:noFill/>
                </a:ln>
                <a:solidFill>
                  <a:prstClr val="black"/>
                </a:solidFill>
                <a:effectLst/>
                <a:uLnTx/>
                <a:uFillTx/>
                <a:latin typeface="Tw Cen MT" panose="020B0602020104020603"/>
                <a:ea typeface="+mn-ea"/>
                <a:cs typeface="+mn-cs"/>
              </a:rPr>
              <a:t>nd</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200" b="0" i="0" u="none" strike="noStrike" kern="1200" cap="none" spc="0" normalizeH="0" baseline="0" noProof="0" dirty="0" err="1">
                <a:ln>
                  <a:noFill/>
                </a:ln>
                <a:solidFill>
                  <a:prstClr val="black"/>
                </a:solidFill>
                <a:effectLst/>
                <a:uLnTx/>
                <a:uFillTx/>
                <a:latin typeface="Tw Cen MT" panose="020B0602020104020603"/>
                <a:ea typeface="+mn-ea"/>
                <a:cs typeface="+mn-cs"/>
              </a:rPr>
              <a:t>yr</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and in full by the 3</a:t>
            </a:r>
            <a:r>
              <a:rPr kumimoji="0" lang="en-US" sz="2200" b="0" i="0" u="none" strike="noStrike" kern="1200" cap="none" spc="0" normalizeH="0" baseline="30000" noProof="0" dirty="0">
                <a:ln>
                  <a:noFill/>
                </a:ln>
                <a:solidFill>
                  <a:prstClr val="black"/>
                </a:solidFill>
                <a:effectLst/>
                <a:uLnTx/>
                <a:uFillTx/>
                <a:latin typeface="Tw Cen MT" panose="020B0602020104020603"/>
                <a:ea typeface="+mn-ea"/>
                <a:cs typeface="+mn-cs"/>
              </a:rPr>
              <a:t>rd</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 yr.  Reflected in remittances under provider level balance/PLB.  (MLN Matters SE21004,  April 1, 2021-repayment for accelerated &amp; advance payments, begins 3-30-21)</a:t>
            </a:r>
          </a:p>
          <a:p>
            <a:r>
              <a:rPr lang="en-US" sz="2300" u="sng" dirty="0"/>
              <a:t>AHA &amp; Kaufman Hall 9-21</a:t>
            </a:r>
            <a:r>
              <a:rPr lang="en-US" sz="2300" dirty="0"/>
              <a:t>:  Delayed care &amp; higher expenses for supplies, labor, and drugs – hospitals will lose about $54B in net income this year after taking in to account their CARES $. W/O losses would be $95B.   </a:t>
            </a:r>
            <a:r>
              <a:rPr lang="en-US" sz="2600" dirty="0">
                <a:solidFill>
                  <a:srgbClr val="FF0000"/>
                </a:solidFill>
              </a:rPr>
              <a:t>HOT: -15 operating margins w/o CARES.  Labor &amp; total expense:  up 16% Oct 20-Oct 21.  (MCOL Factoid 11-21)</a:t>
            </a:r>
          </a:p>
          <a:p>
            <a:endParaRPr lang="en-US" dirty="0"/>
          </a:p>
        </p:txBody>
      </p:sp>
      <p:sp>
        <p:nvSpPr>
          <p:cNvPr id="4" name="Content Placeholder 3">
            <a:extLst>
              <a:ext uri="{FF2B5EF4-FFF2-40B4-BE49-F238E27FC236}">
                <a16:creationId xmlns:a16="http://schemas.microsoft.com/office/drawing/2014/main" id="{7C1524F3-2734-48D8-B66D-E1CA25AC5578}"/>
              </a:ext>
            </a:extLst>
          </p:cNvPr>
          <p:cNvSpPr>
            <a:spLocks noGrp="1"/>
          </p:cNvSpPr>
          <p:nvPr>
            <p:ph sz="quarter" idx="14"/>
          </p:nvPr>
        </p:nvSpPr>
        <p:spPr>
          <a:xfrm>
            <a:off x="6172200" y="1180432"/>
            <a:ext cx="5105400" cy="5677568"/>
          </a:xfrm>
        </p:spPr>
        <p:txBody>
          <a:bodyPr>
            <a:normAutofit fontScale="92500"/>
          </a:bodyPr>
          <a:lstStyle/>
          <a:p>
            <a:r>
              <a:rPr lang="en-US" sz="1800" b="1" i="1" dirty="0">
                <a:solidFill>
                  <a:srgbClr val="FF0000"/>
                </a:solidFill>
              </a:rPr>
              <a:t>Death toll: 900,000+ approx. 2100 daily.  “Long COVID.’ (Cost too!)  10-25% still struggling after several months. National movement to address.  Delta Variant –highly contagious/unvaccinated. 95% of ICU &amp; Hospitalized are unvaccinated. (New Variant: Omicron 11-21.  More rapidly spreading them Delta; likely less severe for vac.)</a:t>
            </a:r>
          </a:p>
          <a:p>
            <a:r>
              <a:rPr lang="en-US" sz="1800" b="1" i="1" dirty="0">
                <a:solidFill>
                  <a:srgbClr val="FF0000"/>
                </a:solidFill>
              </a:rPr>
              <a:t>    1 in every 100 deaths over 65. (600,00 of 800,000)  	1 in 4 Idaho deaths in LTC    US: 7M++ Children</a:t>
            </a:r>
            <a:endParaRPr lang="en-US" sz="1000" b="1" i="1" dirty="0">
              <a:solidFill>
                <a:srgbClr val="FF0000"/>
              </a:solidFill>
            </a:endParaRPr>
          </a:p>
          <a:p>
            <a:r>
              <a:rPr lang="en-US" sz="1600" u="sng" dirty="0"/>
              <a:t>Vaccine rollout </a:t>
            </a:r>
            <a:r>
              <a:rPr lang="en-US" sz="1600" dirty="0"/>
              <a:t>– Nation:  65% fully/1-22. </a:t>
            </a:r>
            <a:r>
              <a:rPr lang="en-US" sz="1600" dirty="0">
                <a:solidFill>
                  <a:srgbClr val="C00000"/>
                </a:solidFill>
              </a:rPr>
              <a:t>Idaho:  Declared ALL  hospitals ‘crisis care standards’ – new levels for care/10-21 until 11-20.  Back in end of Jan</a:t>
            </a:r>
            <a:r>
              <a:rPr lang="en-US" sz="1600" dirty="0"/>
              <a:t>.  Multiple states at or close to Crisis of Care Standards.  FINAL RULE– require staff within all Medicare &amp; Medicaid facilities to be vaccinated per Supreme Court .</a:t>
            </a:r>
          </a:p>
          <a:p>
            <a:r>
              <a:rPr lang="en-US" sz="1600" u="sng" dirty="0"/>
              <a:t>Explosion of Virtual Care Options</a:t>
            </a:r>
            <a:r>
              <a:rPr lang="en-US" sz="1600" dirty="0"/>
              <a:t>.  Challenges with long term all payer coverage of all codes; bandwidth; no internet; payer rates so low providers rejecting telehealth *UHC &amp; Medicaid.  Traditional Medicare finalized 24 codes.4-21.  Still looking at ‘no phone only’</a:t>
            </a:r>
          </a:p>
          <a:p>
            <a:r>
              <a:rPr lang="en-US" sz="1600" dirty="0"/>
              <a:t>“</a:t>
            </a:r>
            <a:r>
              <a:rPr lang="en-US" sz="1600" u="sng" dirty="0"/>
              <a:t>Most health plans have stopped waiving cost-sharing for COVID-19 treatments</a:t>
            </a:r>
            <a:r>
              <a:rPr lang="en-US" sz="1600" dirty="0"/>
              <a:t>” – HFMA 8-21. Many more pts will receive large bills now.</a:t>
            </a:r>
          </a:p>
          <a:p>
            <a:pPr marL="0" indent="0">
              <a:buNone/>
            </a:pPr>
            <a:endParaRPr lang="en-US" sz="1800" dirty="0"/>
          </a:p>
          <a:p>
            <a:endParaRPr lang="en-US" dirty="0"/>
          </a:p>
        </p:txBody>
      </p:sp>
      <p:sp>
        <p:nvSpPr>
          <p:cNvPr id="6" name="Footer Placeholder 5">
            <a:extLst>
              <a:ext uri="{FF2B5EF4-FFF2-40B4-BE49-F238E27FC236}">
                <a16:creationId xmlns:a16="http://schemas.microsoft.com/office/drawing/2014/main" id="{76294C5E-A879-4CAD-8A0C-88C385F76C5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a:extLst>
              <a:ext uri="{FF2B5EF4-FFF2-40B4-BE49-F238E27FC236}">
                <a16:creationId xmlns:a16="http://schemas.microsoft.com/office/drawing/2014/main" id="{4AA81D34-7265-44A1-8574-64D72A1912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7" name="Graphic 6" descr="Megaphone1 with solid fill">
            <a:extLst>
              <a:ext uri="{FF2B5EF4-FFF2-40B4-BE49-F238E27FC236}">
                <a16:creationId xmlns:a16="http://schemas.microsoft.com/office/drawing/2014/main" id="{0577F952-8DE5-43FF-9224-369928D832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79261" y="266031"/>
            <a:ext cx="914400" cy="914400"/>
          </a:xfrm>
          <a:prstGeom prst="rect">
            <a:avLst/>
          </a:prstGeom>
        </p:spPr>
      </p:pic>
    </p:spTree>
    <p:extLst>
      <p:ext uri="{BB962C8B-B14F-4D97-AF65-F5344CB8AC3E}">
        <p14:creationId xmlns:p14="http://schemas.microsoft.com/office/powerpoint/2010/main" val="395449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B10541-D4A8-424E-971B-84491DA7D9A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9C0B0606-4C8E-4251-A815-7856181A9E50}"/>
              </a:ext>
            </a:extLst>
          </p:cNvPr>
          <p:cNvSpPr>
            <a:spLocks noGrp="1"/>
          </p:cNvSpPr>
          <p:nvPr>
            <p:ph sz="half" idx="4294967295"/>
          </p:nvPr>
        </p:nvSpPr>
        <p:spPr>
          <a:xfrm>
            <a:off x="5111639" y="1735137"/>
            <a:ext cx="6540722" cy="4858703"/>
          </a:xfrm>
        </p:spPr>
        <p:txBody>
          <a:bodyPr>
            <a:normAutofit fontScale="92500" lnSpcReduction="10000"/>
          </a:bodyPr>
          <a:lstStyle/>
          <a:p>
            <a:r>
              <a:rPr lang="en-US" sz="1800" dirty="0"/>
              <a:t>Anthem BC – Discontinuing coverage of </a:t>
            </a:r>
            <a:r>
              <a:rPr lang="en-US" sz="1800" u="sng" dirty="0"/>
              <a:t>outpt imaging at hospital.    “</a:t>
            </a:r>
            <a:r>
              <a:rPr lang="en-US" sz="1800" b="1" u="sng" dirty="0"/>
              <a:t>IMAGING CLINICAL SITE OF CARE.”   </a:t>
            </a:r>
          </a:p>
          <a:p>
            <a:r>
              <a:rPr lang="en-US" sz="1800" dirty="0"/>
              <a:t>Directing patients to Free Standing Imaging Center for CT  and MRI.</a:t>
            </a:r>
          </a:p>
          <a:p>
            <a:r>
              <a:rPr lang="en-US" sz="1800" dirty="0"/>
              <a:t>2017- KY, IN, MO, WI.  Added CO, GA, NV, NY, OH, CA.  March 2018- added CT, Maine and VA.  13 states impacted &amp; more</a:t>
            </a:r>
          </a:p>
          <a:p>
            <a:r>
              <a:rPr lang="en-US" sz="1800" dirty="0"/>
              <a:t>Pt steerage, limiting patient choice and labor cost to do prior </a:t>
            </a:r>
            <a:r>
              <a:rPr lang="en-US" sz="1800" u="sng" dirty="0"/>
              <a:t>authorization for CT and MRI</a:t>
            </a:r>
            <a:r>
              <a:rPr lang="en-US" sz="1800" dirty="0"/>
              <a:t>.  Some exceptions – Rural, tied to pre-op services.</a:t>
            </a:r>
          </a:p>
          <a:p>
            <a:r>
              <a:rPr lang="en-US" sz="1800" dirty="0"/>
              <a:t>Quality of care, availability of the reports, interoperability limitations, Rad provider interpreting = all listed as concerns.</a:t>
            </a:r>
          </a:p>
          <a:p>
            <a:r>
              <a:rPr lang="en-US" sz="1800" dirty="0">
                <a:solidFill>
                  <a:srgbClr val="FF0000"/>
                </a:solidFill>
              </a:rPr>
              <a:t>CONCERN:  Service is authorized but not at the hospital requested/ Insurance picks cheapest site of service.</a:t>
            </a:r>
          </a:p>
          <a:p>
            <a:r>
              <a:rPr lang="en-US" sz="1800" dirty="0">
                <a:solidFill>
                  <a:srgbClr val="FF0000"/>
                </a:solidFill>
              </a:rPr>
              <a:t>HUGE THREAT TO REVENUE THROUGH OUTPT SERVICES.  “Front Door” is being impacted by payers and new competitors /non-traditional.</a:t>
            </a:r>
          </a:p>
          <a:p>
            <a:r>
              <a:rPr lang="en-US" sz="2200" b="1" dirty="0"/>
              <a:t>With Site of Service referrals – what is the WIN for the providers in return for giving reduction from billed charges?  </a:t>
            </a:r>
          </a:p>
        </p:txBody>
      </p:sp>
      <p:pic>
        <p:nvPicPr>
          <p:cNvPr id="8" name="Picture 7" descr="Arrows pointing right while one points left">
            <a:extLst>
              <a:ext uri="{FF2B5EF4-FFF2-40B4-BE49-F238E27FC236}">
                <a16:creationId xmlns:a16="http://schemas.microsoft.com/office/drawing/2014/main" id="{D772B2CA-C134-264C-AC22-07922856ED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 y="1462087"/>
            <a:ext cx="4937649" cy="5395913"/>
          </a:xfrm>
          <a:prstGeom prst="rect">
            <a:avLst/>
          </a:prstGeom>
        </p:spPr>
      </p:pic>
      <p:sp>
        <p:nvSpPr>
          <p:cNvPr id="2" name="Title 1">
            <a:extLst>
              <a:ext uri="{FF2B5EF4-FFF2-40B4-BE49-F238E27FC236}">
                <a16:creationId xmlns:a16="http://schemas.microsoft.com/office/drawing/2014/main" id="{88F2EE3D-FDC8-4B83-B407-D5F9A23AE4B2}"/>
              </a:ext>
            </a:extLst>
          </p:cNvPr>
          <p:cNvSpPr>
            <a:spLocks noGrp="1"/>
          </p:cNvSpPr>
          <p:nvPr>
            <p:ph type="title" idx="4294967295"/>
          </p:nvPr>
        </p:nvSpPr>
        <p:spPr>
          <a:xfrm>
            <a:off x="-9144" y="136525"/>
            <a:ext cx="12006072" cy="1325563"/>
          </a:xfrm>
          <a:solidFill>
            <a:srgbClr val="002060"/>
          </a:solidFill>
        </p:spPr>
        <p:txBody>
          <a:bodyPr/>
          <a:lstStyle/>
          <a:p>
            <a:r>
              <a:rPr lang="en-US" dirty="0">
                <a:solidFill>
                  <a:schemeClr val="bg1"/>
                </a:solidFill>
              </a:rPr>
              <a:t>More Payer Challenges- Anthem and Imaging</a:t>
            </a:r>
            <a:br>
              <a:rPr lang="en-US" dirty="0">
                <a:solidFill>
                  <a:schemeClr val="bg1"/>
                </a:solidFill>
              </a:rPr>
            </a:br>
            <a:r>
              <a:rPr lang="en-US" sz="2800" dirty="0">
                <a:solidFill>
                  <a:srgbClr val="00B050"/>
                </a:solidFill>
              </a:rPr>
              <a:t>*Anthem is the largest for-profit organization of BCBS*</a:t>
            </a:r>
            <a:endParaRPr lang="en-US" dirty="0">
              <a:solidFill>
                <a:srgbClr val="00B050"/>
              </a:solidFill>
            </a:endParaRPr>
          </a:p>
        </p:txBody>
      </p:sp>
    </p:spTree>
    <p:extLst>
      <p:ext uri="{BB962C8B-B14F-4D97-AF65-F5344CB8AC3E}">
        <p14:creationId xmlns:p14="http://schemas.microsoft.com/office/powerpoint/2010/main" val="1092064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nowcapped mountain and lake at sunset">
            <a:extLst>
              <a:ext uri="{FF2B5EF4-FFF2-40B4-BE49-F238E27FC236}">
                <a16:creationId xmlns:a16="http://schemas.microsoft.com/office/drawing/2014/main" id="{B65841A8-3E15-584D-B3D4-0EEBD29310B8}"/>
              </a:ext>
            </a:extLst>
          </p:cNvPr>
          <p:cNvPicPr>
            <a:picLocks noChangeAspect="1"/>
          </p:cNvPicPr>
          <p:nvPr/>
        </p:nvPicPr>
        <p:blipFill rotWithShape="1">
          <a:blip r:embed="rId2" cstate="screen">
            <a:alphaModFix amt="85000"/>
            <a:extLst>
              <a:ext uri="{28A0092B-C50C-407E-A947-70E740481C1C}">
                <a14:useLocalDpi xmlns:a14="http://schemas.microsoft.com/office/drawing/2010/main"/>
              </a:ext>
            </a:extLst>
          </a:blip>
          <a:srcRect r="-175"/>
          <a:stretch/>
        </p:blipFill>
        <p:spPr>
          <a:xfrm>
            <a:off x="-76200" y="-18288"/>
            <a:ext cx="12344400" cy="6922008"/>
          </a:xfrm>
          <a:prstGeom prst="rect">
            <a:avLst/>
          </a:prstGeom>
        </p:spPr>
      </p:pic>
      <p:sp>
        <p:nvSpPr>
          <p:cNvPr id="2" name="Title 1">
            <a:extLst>
              <a:ext uri="{FF2B5EF4-FFF2-40B4-BE49-F238E27FC236}">
                <a16:creationId xmlns:a16="http://schemas.microsoft.com/office/drawing/2014/main" id="{6C21688C-D366-4FCB-A5DD-3948B1A47F60}"/>
              </a:ext>
            </a:extLst>
          </p:cNvPr>
          <p:cNvSpPr>
            <a:spLocks noGrp="1"/>
          </p:cNvSpPr>
          <p:nvPr>
            <p:ph type="title" idx="4294967295"/>
          </p:nvPr>
        </p:nvSpPr>
        <p:spPr>
          <a:xfrm>
            <a:off x="0" y="257175"/>
            <a:ext cx="11951208" cy="1068705"/>
          </a:xfrm>
          <a:solidFill>
            <a:srgbClr val="002060"/>
          </a:solidFill>
        </p:spPr>
        <p:txBody>
          <a:bodyPr/>
          <a:lstStyle/>
          <a:p>
            <a:r>
              <a:rPr lang="en-US" dirty="0">
                <a:solidFill>
                  <a:schemeClr val="bg1"/>
                </a:solidFill>
              </a:rPr>
              <a:t>Payers – Changing Climate</a:t>
            </a:r>
          </a:p>
        </p:txBody>
      </p:sp>
      <p:sp>
        <p:nvSpPr>
          <p:cNvPr id="3" name="Content Placeholder 2">
            <a:extLst>
              <a:ext uri="{FF2B5EF4-FFF2-40B4-BE49-F238E27FC236}">
                <a16:creationId xmlns:a16="http://schemas.microsoft.com/office/drawing/2014/main" id="{1D1D8C65-8577-4922-999C-B528ED453A2E}"/>
              </a:ext>
            </a:extLst>
          </p:cNvPr>
          <p:cNvSpPr>
            <a:spLocks noGrp="1"/>
          </p:cNvSpPr>
          <p:nvPr>
            <p:ph sz="half" idx="4294967295"/>
          </p:nvPr>
        </p:nvSpPr>
        <p:spPr>
          <a:xfrm>
            <a:off x="492028" y="2749421"/>
            <a:ext cx="4609021" cy="2183386"/>
          </a:xfrm>
          <a:custGeom>
            <a:avLst/>
            <a:gdLst>
              <a:gd name="connsiteX0" fmla="*/ 0 w 4609021"/>
              <a:gd name="connsiteY0" fmla="*/ 0 h 2183386"/>
              <a:gd name="connsiteX1" fmla="*/ 750612 w 4609021"/>
              <a:gd name="connsiteY1" fmla="*/ 0 h 2183386"/>
              <a:gd name="connsiteX2" fmla="*/ 1455134 w 4609021"/>
              <a:gd name="connsiteY2" fmla="*/ 0 h 2183386"/>
              <a:gd name="connsiteX3" fmla="*/ 2113565 w 4609021"/>
              <a:gd name="connsiteY3" fmla="*/ 0 h 2183386"/>
              <a:gd name="connsiteX4" fmla="*/ 2771997 w 4609021"/>
              <a:gd name="connsiteY4" fmla="*/ 0 h 2183386"/>
              <a:gd name="connsiteX5" fmla="*/ 3522609 w 4609021"/>
              <a:gd name="connsiteY5" fmla="*/ 0 h 2183386"/>
              <a:gd name="connsiteX6" fmla="*/ 4609021 w 4609021"/>
              <a:gd name="connsiteY6" fmla="*/ 0 h 2183386"/>
              <a:gd name="connsiteX7" fmla="*/ 4609021 w 4609021"/>
              <a:gd name="connsiteY7" fmla="*/ 480345 h 2183386"/>
              <a:gd name="connsiteX8" fmla="*/ 4609021 w 4609021"/>
              <a:gd name="connsiteY8" fmla="*/ 1048025 h 2183386"/>
              <a:gd name="connsiteX9" fmla="*/ 4609021 w 4609021"/>
              <a:gd name="connsiteY9" fmla="*/ 1528370 h 2183386"/>
              <a:gd name="connsiteX10" fmla="*/ 4609021 w 4609021"/>
              <a:gd name="connsiteY10" fmla="*/ 2183386 h 2183386"/>
              <a:gd name="connsiteX11" fmla="*/ 4042770 w 4609021"/>
              <a:gd name="connsiteY11" fmla="*/ 2183386 h 2183386"/>
              <a:gd name="connsiteX12" fmla="*/ 3292158 w 4609021"/>
              <a:gd name="connsiteY12" fmla="*/ 2183386 h 2183386"/>
              <a:gd name="connsiteX13" fmla="*/ 2679816 w 4609021"/>
              <a:gd name="connsiteY13" fmla="*/ 2183386 h 2183386"/>
              <a:gd name="connsiteX14" fmla="*/ 1929205 w 4609021"/>
              <a:gd name="connsiteY14" fmla="*/ 2183386 h 2183386"/>
              <a:gd name="connsiteX15" fmla="*/ 1362953 w 4609021"/>
              <a:gd name="connsiteY15" fmla="*/ 2183386 h 2183386"/>
              <a:gd name="connsiteX16" fmla="*/ 842792 w 4609021"/>
              <a:gd name="connsiteY16" fmla="*/ 2183386 h 2183386"/>
              <a:gd name="connsiteX17" fmla="*/ 0 w 4609021"/>
              <a:gd name="connsiteY17" fmla="*/ 2183386 h 2183386"/>
              <a:gd name="connsiteX18" fmla="*/ 0 w 4609021"/>
              <a:gd name="connsiteY18" fmla="*/ 1615706 h 2183386"/>
              <a:gd name="connsiteX19" fmla="*/ 0 w 4609021"/>
              <a:gd name="connsiteY19" fmla="*/ 1135361 h 2183386"/>
              <a:gd name="connsiteX20" fmla="*/ 0 w 4609021"/>
              <a:gd name="connsiteY20" fmla="*/ 545847 h 2183386"/>
              <a:gd name="connsiteX21" fmla="*/ 0 w 4609021"/>
              <a:gd name="connsiteY21" fmla="*/ 0 h 21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09021" h="2183386" fill="none" extrusionOk="0">
                <a:moveTo>
                  <a:pt x="0" y="0"/>
                </a:moveTo>
                <a:cubicBezTo>
                  <a:pt x="185198" y="-6967"/>
                  <a:pt x="565055" y="20274"/>
                  <a:pt x="750612" y="0"/>
                </a:cubicBezTo>
                <a:cubicBezTo>
                  <a:pt x="936169" y="-20274"/>
                  <a:pt x="1174653" y="-1888"/>
                  <a:pt x="1455134" y="0"/>
                </a:cubicBezTo>
                <a:cubicBezTo>
                  <a:pt x="1735615" y="1888"/>
                  <a:pt x="1975187" y="-32482"/>
                  <a:pt x="2113565" y="0"/>
                </a:cubicBezTo>
                <a:cubicBezTo>
                  <a:pt x="2251943" y="32482"/>
                  <a:pt x="2505654" y="17002"/>
                  <a:pt x="2771997" y="0"/>
                </a:cubicBezTo>
                <a:cubicBezTo>
                  <a:pt x="3038340" y="-17002"/>
                  <a:pt x="3169280" y="-5142"/>
                  <a:pt x="3522609" y="0"/>
                </a:cubicBezTo>
                <a:cubicBezTo>
                  <a:pt x="3875938" y="5142"/>
                  <a:pt x="4372969" y="34869"/>
                  <a:pt x="4609021" y="0"/>
                </a:cubicBezTo>
                <a:cubicBezTo>
                  <a:pt x="4586482" y="121992"/>
                  <a:pt x="4601350" y="277632"/>
                  <a:pt x="4609021" y="480345"/>
                </a:cubicBezTo>
                <a:cubicBezTo>
                  <a:pt x="4616692" y="683058"/>
                  <a:pt x="4588383" y="837368"/>
                  <a:pt x="4609021" y="1048025"/>
                </a:cubicBezTo>
                <a:cubicBezTo>
                  <a:pt x="4629659" y="1258682"/>
                  <a:pt x="4592858" y="1372373"/>
                  <a:pt x="4609021" y="1528370"/>
                </a:cubicBezTo>
                <a:cubicBezTo>
                  <a:pt x="4625184" y="1684367"/>
                  <a:pt x="4585916" y="1931313"/>
                  <a:pt x="4609021" y="2183386"/>
                </a:cubicBezTo>
                <a:cubicBezTo>
                  <a:pt x="4385160" y="2195097"/>
                  <a:pt x="4280801" y="2195118"/>
                  <a:pt x="4042770" y="2183386"/>
                </a:cubicBezTo>
                <a:cubicBezTo>
                  <a:pt x="3804739" y="2171654"/>
                  <a:pt x="3655516" y="2148768"/>
                  <a:pt x="3292158" y="2183386"/>
                </a:cubicBezTo>
                <a:cubicBezTo>
                  <a:pt x="2928800" y="2218004"/>
                  <a:pt x="2867557" y="2181564"/>
                  <a:pt x="2679816" y="2183386"/>
                </a:cubicBezTo>
                <a:cubicBezTo>
                  <a:pt x="2492075" y="2185208"/>
                  <a:pt x="2279592" y="2150314"/>
                  <a:pt x="1929205" y="2183386"/>
                </a:cubicBezTo>
                <a:cubicBezTo>
                  <a:pt x="1578818" y="2216458"/>
                  <a:pt x="1603160" y="2176774"/>
                  <a:pt x="1362953" y="2183386"/>
                </a:cubicBezTo>
                <a:cubicBezTo>
                  <a:pt x="1122746" y="2189998"/>
                  <a:pt x="1007265" y="2199096"/>
                  <a:pt x="842792" y="2183386"/>
                </a:cubicBezTo>
                <a:cubicBezTo>
                  <a:pt x="678319" y="2167676"/>
                  <a:pt x="248310" y="2142902"/>
                  <a:pt x="0" y="2183386"/>
                </a:cubicBezTo>
                <a:cubicBezTo>
                  <a:pt x="4468" y="1998772"/>
                  <a:pt x="4061" y="1774435"/>
                  <a:pt x="0" y="1615706"/>
                </a:cubicBezTo>
                <a:cubicBezTo>
                  <a:pt x="-4061" y="1456977"/>
                  <a:pt x="-8259" y="1282031"/>
                  <a:pt x="0" y="1135361"/>
                </a:cubicBezTo>
                <a:cubicBezTo>
                  <a:pt x="8259" y="988692"/>
                  <a:pt x="24571" y="707815"/>
                  <a:pt x="0" y="545847"/>
                </a:cubicBezTo>
                <a:cubicBezTo>
                  <a:pt x="-24571" y="383879"/>
                  <a:pt x="19196" y="222443"/>
                  <a:pt x="0" y="0"/>
                </a:cubicBezTo>
                <a:close/>
              </a:path>
              <a:path w="4609021" h="2183386" stroke="0" extrusionOk="0">
                <a:moveTo>
                  <a:pt x="0" y="0"/>
                </a:moveTo>
                <a:cubicBezTo>
                  <a:pt x="158300" y="-26179"/>
                  <a:pt x="409813" y="-24633"/>
                  <a:pt x="612341" y="0"/>
                </a:cubicBezTo>
                <a:cubicBezTo>
                  <a:pt x="814869" y="24633"/>
                  <a:pt x="1008772" y="3566"/>
                  <a:pt x="1132502" y="0"/>
                </a:cubicBezTo>
                <a:cubicBezTo>
                  <a:pt x="1256232" y="-3566"/>
                  <a:pt x="1643482" y="-20124"/>
                  <a:pt x="1883114" y="0"/>
                </a:cubicBezTo>
                <a:cubicBezTo>
                  <a:pt x="2122746" y="20124"/>
                  <a:pt x="2228652" y="4445"/>
                  <a:pt x="2495456" y="0"/>
                </a:cubicBezTo>
                <a:cubicBezTo>
                  <a:pt x="2762260" y="-4445"/>
                  <a:pt x="2972502" y="-25472"/>
                  <a:pt x="3107797" y="0"/>
                </a:cubicBezTo>
                <a:cubicBezTo>
                  <a:pt x="3243092" y="25472"/>
                  <a:pt x="3659202" y="-19262"/>
                  <a:pt x="3858409" y="0"/>
                </a:cubicBezTo>
                <a:cubicBezTo>
                  <a:pt x="4057616" y="19262"/>
                  <a:pt x="4348354" y="-9540"/>
                  <a:pt x="4609021" y="0"/>
                </a:cubicBezTo>
                <a:cubicBezTo>
                  <a:pt x="4617551" y="212037"/>
                  <a:pt x="4593443" y="468218"/>
                  <a:pt x="4609021" y="589514"/>
                </a:cubicBezTo>
                <a:cubicBezTo>
                  <a:pt x="4624599" y="710810"/>
                  <a:pt x="4592308" y="941002"/>
                  <a:pt x="4609021" y="1091693"/>
                </a:cubicBezTo>
                <a:cubicBezTo>
                  <a:pt x="4625734" y="1242384"/>
                  <a:pt x="4610605" y="1442464"/>
                  <a:pt x="4609021" y="1593872"/>
                </a:cubicBezTo>
                <a:cubicBezTo>
                  <a:pt x="4607437" y="1745280"/>
                  <a:pt x="4583975" y="2042116"/>
                  <a:pt x="4609021" y="2183386"/>
                </a:cubicBezTo>
                <a:cubicBezTo>
                  <a:pt x="4276838" y="2167567"/>
                  <a:pt x="4213335" y="2194256"/>
                  <a:pt x="3904499" y="2183386"/>
                </a:cubicBezTo>
                <a:cubicBezTo>
                  <a:pt x="3595663" y="2172516"/>
                  <a:pt x="3364386" y="2166551"/>
                  <a:pt x="3153887" y="2183386"/>
                </a:cubicBezTo>
                <a:cubicBezTo>
                  <a:pt x="2943388" y="2200221"/>
                  <a:pt x="2562804" y="2209504"/>
                  <a:pt x="2403275" y="2183386"/>
                </a:cubicBezTo>
                <a:cubicBezTo>
                  <a:pt x="2243746" y="2157268"/>
                  <a:pt x="2053914" y="2161334"/>
                  <a:pt x="1837024" y="2183386"/>
                </a:cubicBezTo>
                <a:cubicBezTo>
                  <a:pt x="1620134" y="2205438"/>
                  <a:pt x="1385955" y="2175928"/>
                  <a:pt x="1178593" y="2183386"/>
                </a:cubicBezTo>
                <a:cubicBezTo>
                  <a:pt x="971231" y="2190844"/>
                  <a:pt x="240054" y="2222215"/>
                  <a:pt x="0" y="2183386"/>
                </a:cubicBezTo>
                <a:cubicBezTo>
                  <a:pt x="-3722" y="2018150"/>
                  <a:pt x="424" y="1836873"/>
                  <a:pt x="0" y="1637540"/>
                </a:cubicBezTo>
                <a:cubicBezTo>
                  <a:pt x="-424" y="1438207"/>
                  <a:pt x="-21016" y="1278620"/>
                  <a:pt x="0" y="1135361"/>
                </a:cubicBezTo>
                <a:cubicBezTo>
                  <a:pt x="21016" y="992102"/>
                  <a:pt x="24243" y="857224"/>
                  <a:pt x="0" y="633182"/>
                </a:cubicBezTo>
                <a:cubicBezTo>
                  <a:pt x="-24243" y="409140"/>
                  <a:pt x="3509" y="127269"/>
                  <a:pt x="0" y="0"/>
                </a:cubicBezTo>
                <a:close/>
              </a:path>
            </a:pathLst>
          </a:custGeom>
          <a:solidFill>
            <a:schemeClr val="bg1"/>
          </a:solidFill>
          <a:ln>
            <a:solidFill>
              <a:srgbClr val="00B050"/>
            </a:solidFill>
            <a:extLst>
              <a:ext uri="{C807C97D-BFC1-408E-A445-0C87EB9F89A2}">
                <ask:lineSketchStyleProps xmlns:ask="http://schemas.microsoft.com/office/drawing/2018/sketchyshapes" sd="1219033472">
                  <ask:type>
                    <ask:lineSketchFreehand/>
                  </ask:type>
                </ask:lineSketchStyleProps>
              </a:ext>
            </a:extLst>
          </a:ln>
        </p:spPr>
        <p:txBody>
          <a:bodyPr>
            <a:normAutofit/>
          </a:bodyPr>
          <a:lstStyle/>
          <a:p>
            <a:pPr marL="0" indent="0" algn="ctr">
              <a:buNone/>
            </a:pPr>
            <a:r>
              <a:rPr lang="en-US" sz="1800" dirty="0"/>
              <a:t>“We want to get closer to the community as all healthcare is local. “</a:t>
            </a:r>
          </a:p>
          <a:p>
            <a:pPr marL="0" indent="0" algn="ctr">
              <a:buNone/>
            </a:pPr>
            <a:r>
              <a:rPr lang="en-US" sz="1800" dirty="0"/>
              <a:t> CVS would provide a broad range of health services to Aetna’s 22 M member at its nationwide network of pharmacies and walk-in clinics.</a:t>
            </a:r>
          </a:p>
          <a:p>
            <a:pPr marL="0" indent="0" algn="ctr">
              <a:buNone/>
            </a:pPr>
            <a:r>
              <a:rPr lang="en-US" sz="1800" dirty="0"/>
              <a:t>Think out of network for other pharmacies. </a:t>
            </a:r>
          </a:p>
        </p:txBody>
      </p:sp>
      <p:sp>
        <p:nvSpPr>
          <p:cNvPr id="10" name="Rectangle 9">
            <a:extLst>
              <a:ext uri="{FF2B5EF4-FFF2-40B4-BE49-F238E27FC236}">
                <a16:creationId xmlns:a16="http://schemas.microsoft.com/office/drawing/2014/main" id="{5D49A3D7-9DC6-844E-BC7A-5559B89067CA}"/>
              </a:ext>
            </a:extLst>
          </p:cNvPr>
          <p:cNvSpPr/>
          <p:nvPr/>
        </p:nvSpPr>
        <p:spPr>
          <a:xfrm>
            <a:off x="5657087" y="1571851"/>
            <a:ext cx="6294121" cy="412311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AE6780A-7014-4699-A382-D56DABC59A47}"/>
              </a:ext>
            </a:extLst>
          </p:cNvPr>
          <p:cNvSpPr>
            <a:spLocks noGrp="1"/>
          </p:cNvSpPr>
          <p:nvPr>
            <p:ph sz="half" idx="4294967295"/>
          </p:nvPr>
        </p:nvSpPr>
        <p:spPr>
          <a:xfrm>
            <a:off x="5777482" y="1612998"/>
            <a:ext cx="6053329" cy="4040824"/>
          </a:xfrm>
          <a:noFill/>
        </p:spPr>
        <p:txBody>
          <a:bodyPr>
            <a:noAutofit/>
          </a:bodyPr>
          <a:lstStyle/>
          <a:p>
            <a:pPr marL="0" indent="0">
              <a:lnSpc>
                <a:spcPct val="100000"/>
              </a:lnSpc>
              <a:spcBef>
                <a:spcPts val="0"/>
              </a:spcBef>
              <a:buNone/>
            </a:pPr>
            <a:r>
              <a:rPr lang="en-US" sz="1800" b="1" dirty="0"/>
              <a:t>Amerigroup/An Anthem company</a:t>
            </a:r>
          </a:p>
          <a:p>
            <a:pPr>
              <a:lnSpc>
                <a:spcPct val="100000"/>
              </a:lnSpc>
              <a:spcBef>
                <a:spcPts val="0"/>
              </a:spcBef>
            </a:pPr>
            <a:r>
              <a:rPr lang="en-US" sz="1800" u="sng" dirty="0"/>
              <a:t>Effective 7-20/non-participating; 9-1-20/participating.  Applicable to ED services provided.</a:t>
            </a:r>
          </a:p>
          <a:p>
            <a:pPr>
              <a:lnSpc>
                <a:spcPct val="100000"/>
              </a:lnSpc>
              <a:spcBef>
                <a:spcPts val="0"/>
              </a:spcBef>
            </a:pPr>
            <a:r>
              <a:rPr lang="en-US" sz="1800" u="sng" dirty="0"/>
              <a:t>Emergency Condition:  </a:t>
            </a:r>
            <a:r>
              <a:rPr lang="en-US" sz="1800" dirty="0"/>
              <a:t>Condition that a lay-person with an average knowledge of health and medicine could reasonably expect the absence of medical attention to result in serious health jeopardy.</a:t>
            </a:r>
          </a:p>
          <a:p>
            <a:pPr>
              <a:lnSpc>
                <a:spcPct val="100000"/>
              </a:lnSpc>
              <a:spcBef>
                <a:spcPts val="0"/>
              </a:spcBef>
            </a:pPr>
            <a:r>
              <a:rPr lang="en-US" sz="1800" u="sng" dirty="0"/>
              <a:t>Prudent layperson</a:t>
            </a:r>
            <a:r>
              <a:rPr lang="en-US" sz="1800" dirty="0"/>
              <a:t>: To reasonably determine whether an emergency condition exists.  Does not have healthcare training with a HC education.</a:t>
            </a:r>
          </a:p>
          <a:p>
            <a:pPr>
              <a:lnSpc>
                <a:spcPct val="100000"/>
              </a:lnSpc>
              <a:spcBef>
                <a:spcPts val="0"/>
              </a:spcBef>
            </a:pPr>
            <a:r>
              <a:rPr lang="en-US" sz="1800" dirty="0"/>
              <a:t>Only process ED facility claim as emergent.</a:t>
            </a:r>
          </a:p>
          <a:p>
            <a:pPr>
              <a:lnSpc>
                <a:spcPct val="100000"/>
              </a:lnSpc>
              <a:spcBef>
                <a:spcPts val="0"/>
              </a:spcBef>
            </a:pPr>
            <a:r>
              <a:rPr lang="en-US" sz="1800" dirty="0"/>
              <a:t>Criteria:  ICD-10 Emergent Dx have been identified in ‘specific’ claim fields- </a:t>
            </a:r>
            <a:r>
              <a:rPr lang="en-US" sz="1800" b="1" dirty="0">
                <a:solidFill>
                  <a:srgbClr val="FF0000"/>
                </a:solidFill>
              </a:rPr>
              <a:t>Primary DX =field 67.   https:</a:t>
            </a:r>
            <a:r>
              <a:rPr lang="en-US" sz="1800" dirty="0">
                <a:solidFill>
                  <a:srgbClr val="FF0000"/>
                </a:solidFill>
              </a:rPr>
              <a:t>//providers.Amerigroup.com/TX</a:t>
            </a:r>
            <a:endParaRPr lang="en-US" sz="1800" u="sng" dirty="0"/>
          </a:p>
        </p:txBody>
      </p:sp>
      <p:sp>
        <p:nvSpPr>
          <p:cNvPr id="7" name="Rectangle 6">
            <a:extLst>
              <a:ext uri="{FF2B5EF4-FFF2-40B4-BE49-F238E27FC236}">
                <a16:creationId xmlns:a16="http://schemas.microsoft.com/office/drawing/2014/main" id="{AB237FFA-4B04-4C48-8EFD-EB1C250B75B5}"/>
              </a:ext>
            </a:extLst>
          </p:cNvPr>
          <p:cNvSpPr/>
          <p:nvPr/>
        </p:nvSpPr>
        <p:spPr>
          <a:xfrm>
            <a:off x="447833" y="2103090"/>
            <a:ext cx="4697413" cy="646331"/>
          </a:xfrm>
          <a:custGeom>
            <a:avLst/>
            <a:gdLst>
              <a:gd name="connsiteX0" fmla="*/ 0 w 4697413"/>
              <a:gd name="connsiteY0" fmla="*/ 0 h 646331"/>
              <a:gd name="connsiteX1" fmla="*/ 577111 w 4697413"/>
              <a:gd name="connsiteY1" fmla="*/ 0 h 646331"/>
              <a:gd name="connsiteX2" fmla="*/ 1107247 w 4697413"/>
              <a:gd name="connsiteY2" fmla="*/ 0 h 646331"/>
              <a:gd name="connsiteX3" fmla="*/ 1637384 w 4697413"/>
              <a:gd name="connsiteY3" fmla="*/ 0 h 646331"/>
              <a:gd name="connsiteX4" fmla="*/ 2402391 w 4697413"/>
              <a:gd name="connsiteY4" fmla="*/ 0 h 646331"/>
              <a:gd name="connsiteX5" fmla="*/ 3167398 w 4697413"/>
              <a:gd name="connsiteY5" fmla="*/ 0 h 646331"/>
              <a:gd name="connsiteX6" fmla="*/ 3744509 w 4697413"/>
              <a:gd name="connsiteY6" fmla="*/ 0 h 646331"/>
              <a:gd name="connsiteX7" fmla="*/ 4697413 w 4697413"/>
              <a:gd name="connsiteY7" fmla="*/ 0 h 646331"/>
              <a:gd name="connsiteX8" fmla="*/ 4697413 w 4697413"/>
              <a:gd name="connsiteY8" fmla="*/ 646331 h 646331"/>
              <a:gd name="connsiteX9" fmla="*/ 3979380 w 4697413"/>
              <a:gd name="connsiteY9" fmla="*/ 646331 h 646331"/>
              <a:gd name="connsiteX10" fmla="*/ 3449243 w 4697413"/>
              <a:gd name="connsiteY10" fmla="*/ 646331 h 646331"/>
              <a:gd name="connsiteX11" fmla="*/ 2872133 w 4697413"/>
              <a:gd name="connsiteY11" fmla="*/ 646331 h 646331"/>
              <a:gd name="connsiteX12" fmla="*/ 2107125 w 4697413"/>
              <a:gd name="connsiteY12" fmla="*/ 646331 h 646331"/>
              <a:gd name="connsiteX13" fmla="*/ 1389092 w 4697413"/>
              <a:gd name="connsiteY13" fmla="*/ 646331 h 646331"/>
              <a:gd name="connsiteX14" fmla="*/ 765007 w 4697413"/>
              <a:gd name="connsiteY14" fmla="*/ 646331 h 646331"/>
              <a:gd name="connsiteX15" fmla="*/ 0 w 4697413"/>
              <a:gd name="connsiteY15" fmla="*/ 646331 h 646331"/>
              <a:gd name="connsiteX16" fmla="*/ 0 w 469741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7413" h="646331" fill="none" extrusionOk="0">
                <a:moveTo>
                  <a:pt x="0" y="0"/>
                </a:moveTo>
                <a:cubicBezTo>
                  <a:pt x="230011" y="24183"/>
                  <a:pt x="454365" y="1759"/>
                  <a:pt x="577111" y="0"/>
                </a:cubicBezTo>
                <a:cubicBezTo>
                  <a:pt x="699857" y="-1759"/>
                  <a:pt x="976264" y="-5684"/>
                  <a:pt x="1107247" y="0"/>
                </a:cubicBezTo>
                <a:cubicBezTo>
                  <a:pt x="1238230" y="5684"/>
                  <a:pt x="1390885" y="-20474"/>
                  <a:pt x="1637384" y="0"/>
                </a:cubicBezTo>
                <a:cubicBezTo>
                  <a:pt x="1883883" y="20474"/>
                  <a:pt x="2151906" y="30822"/>
                  <a:pt x="2402391" y="0"/>
                </a:cubicBezTo>
                <a:cubicBezTo>
                  <a:pt x="2652876" y="-30822"/>
                  <a:pt x="2960494" y="20453"/>
                  <a:pt x="3167398" y="0"/>
                </a:cubicBezTo>
                <a:cubicBezTo>
                  <a:pt x="3374302" y="-20453"/>
                  <a:pt x="3588994" y="28819"/>
                  <a:pt x="3744509" y="0"/>
                </a:cubicBezTo>
                <a:cubicBezTo>
                  <a:pt x="3900024" y="-28819"/>
                  <a:pt x="4266905" y="46184"/>
                  <a:pt x="4697413" y="0"/>
                </a:cubicBezTo>
                <a:cubicBezTo>
                  <a:pt x="4691073" y="216782"/>
                  <a:pt x="4720548" y="378110"/>
                  <a:pt x="4697413" y="646331"/>
                </a:cubicBezTo>
                <a:cubicBezTo>
                  <a:pt x="4504938" y="611242"/>
                  <a:pt x="4217474" y="623113"/>
                  <a:pt x="3979380" y="646331"/>
                </a:cubicBezTo>
                <a:cubicBezTo>
                  <a:pt x="3741286" y="669549"/>
                  <a:pt x="3678818" y="630778"/>
                  <a:pt x="3449243" y="646331"/>
                </a:cubicBezTo>
                <a:cubicBezTo>
                  <a:pt x="3219668" y="661884"/>
                  <a:pt x="3112933" y="672726"/>
                  <a:pt x="2872133" y="646331"/>
                </a:cubicBezTo>
                <a:cubicBezTo>
                  <a:pt x="2631333" y="619937"/>
                  <a:pt x="2393653" y="621985"/>
                  <a:pt x="2107125" y="646331"/>
                </a:cubicBezTo>
                <a:cubicBezTo>
                  <a:pt x="1820597" y="670677"/>
                  <a:pt x="1565821" y="679707"/>
                  <a:pt x="1389092" y="646331"/>
                </a:cubicBezTo>
                <a:cubicBezTo>
                  <a:pt x="1212363" y="612955"/>
                  <a:pt x="962168" y="633944"/>
                  <a:pt x="765007" y="646331"/>
                </a:cubicBezTo>
                <a:cubicBezTo>
                  <a:pt x="567846" y="658718"/>
                  <a:pt x="322960" y="652839"/>
                  <a:pt x="0" y="646331"/>
                </a:cubicBezTo>
                <a:cubicBezTo>
                  <a:pt x="-19666" y="433459"/>
                  <a:pt x="19677" y="150738"/>
                  <a:pt x="0" y="0"/>
                </a:cubicBezTo>
                <a:close/>
              </a:path>
              <a:path w="4697413" h="646331" stroke="0" extrusionOk="0">
                <a:moveTo>
                  <a:pt x="0" y="0"/>
                </a:moveTo>
                <a:cubicBezTo>
                  <a:pt x="238813" y="-29579"/>
                  <a:pt x="401798" y="-25912"/>
                  <a:pt x="671059" y="0"/>
                </a:cubicBezTo>
                <a:cubicBezTo>
                  <a:pt x="940320" y="25912"/>
                  <a:pt x="1136861" y="6903"/>
                  <a:pt x="1436066" y="0"/>
                </a:cubicBezTo>
                <a:cubicBezTo>
                  <a:pt x="1735271" y="-6903"/>
                  <a:pt x="1755790" y="16919"/>
                  <a:pt x="1966203" y="0"/>
                </a:cubicBezTo>
                <a:cubicBezTo>
                  <a:pt x="2176616" y="-16919"/>
                  <a:pt x="2441808" y="-20782"/>
                  <a:pt x="2590288" y="0"/>
                </a:cubicBezTo>
                <a:cubicBezTo>
                  <a:pt x="2738768" y="20782"/>
                  <a:pt x="3084076" y="30778"/>
                  <a:pt x="3308321" y="0"/>
                </a:cubicBezTo>
                <a:cubicBezTo>
                  <a:pt x="3532566" y="-30778"/>
                  <a:pt x="3841939" y="-1973"/>
                  <a:pt x="4073328" y="0"/>
                </a:cubicBezTo>
                <a:cubicBezTo>
                  <a:pt x="4304717" y="1973"/>
                  <a:pt x="4495178" y="-31108"/>
                  <a:pt x="4697413" y="0"/>
                </a:cubicBezTo>
                <a:cubicBezTo>
                  <a:pt x="4702331" y="184706"/>
                  <a:pt x="4676876" y="425064"/>
                  <a:pt x="4697413" y="646331"/>
                </a:cubicBezTo>
                <a:cubicBezTo>
                  <a:pt x="4452513" y="642256"/>
                  <a:pt x="4388890" y="651105"/>
                  <a:pt x="4167276" y="646331"/>
                </a:cubicBezTo>
                <a:cubicBezTo>
                  <a:pt x="3945662" y="641557"/>
                  <a:pt x="3573010" y="677403"/>
                  <a:pt x="3402269" y="646331"/>
                </a:cubicBezTo>
                <a:cubicBezTo>
                  <a:pt x="3231528" y="615259"/>
                  <a:pt x="3027759" y="642923"/>
                  <a:pt x="2872133" y="646331"/>
                </a:cubicBezTo>
                <a:cubicBezTo>
                  <a:pt x="2716507" y="649739"/>
                  <a:pt x="2273432" y="643568"/>
                  <a:pt x="2107125" y="646331"/>
                </a:cubicBezTo>
                <a:cubicBezTo>
                  <a:pt x="1940818" y="649094"/>
                  <a:pt x="1717351" y="667069"/>
                  <a:pt x="1530015" y="646331"/>
                </a:cubicBezTo>
                <a:cubicBezTo>
                  <a:pt x="1342679" y="625594"/>
                  <a:pt x="1077712" y="626706"/>
                  <a:pt x="905930" y="646331"/>
                </a:cubicBezTo>
                <a:cubicBezTo>
                  <a:pt x="734148" y="665956"/>
                  <a:pt x="240564" y="648748"/>
                  <a:pt x="0" y="646331"/>
                </a:cubicBezTo>
                <a:cubicBezTo>
                  <a:pt x="-4676" y="368467"/>
                  <a:pt x="-24978" y="134978"/>
                  <a:pt x="0" y="0"/>
                </a:cubicBezTo>
                <a:close/>
              </a:path>
            </a:pathLst>
          </a:custGeom>
          <a:solidFill>
            <a:srgbClr val="00B050"/>
          </a:solidFill>
          <a:ln>
            <a:solidFill>
              <a:srgbClr val="00B050"/>
            </a:solidFill>
            <a:extLst>
              <a:ext uri="{C807C97D-BFC1-408E-A445-0C87EB9F89A2}">
                <ask:lineSketchStyleProps xmlns:ask="http://schemas.microsoft.com/office/drawing/2018/sketchyshapes" sd="481711788">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CVS agrees to buy Aetna in $69B deal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that could shake up healthcare industry.”  2018</a:t>
            </a:r>
          </a:p>
        </p:txBody>
      </p:sp>
      <p:sp>
        <p:nvSpPr>
          <p:cNvPr id="5" name="Slide Number Placeholder 4">
            <a:extLst>
              <a:ext uri="{FF2B5EF4-FFF2-40B4-BE49-F238E27FC236}">
                <a16:creationId xmlns:a16="http://schemas.microsoft.com/office/drawing/2014/main" id="{9C7D4ED8-134F-4282-A881-5C870E7A00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37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BBE50-63A2-4501-864C-E274C0C3014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118EC44-8F0C-49D8-9902-436311B53257}"/>
              </a:ext>
            </a:extLst>
          </p:cNvPr>
          <p:cNvSpPr>
            <a:spLocks noGrp="1"/>
          </p:cNvSpPr>
          <p:nvPr>
            <p:ph type="title" idx="4294967295"/>
          </p:nvPr>
        </p:nvSpPr>
        <p:spPr>
          <a:xfrm>
            <a:off x="-9144" y="136525"/>
            <a:ext cx="11978640" cy="1371600"/>
          </a:xfrm>
          <a:solidFill>
            <a:srgbClr val="002060"/>
          </a:solidFill>
        </p:spPr>
        <p:txBody>
          <a:bodyPr>
            <a:normAutofit/>
          </a:bodyPr>
          <a:lstStyle/>
          <a:p>
            <a:r>
              <a:rPr lang="en-US" sz="3600" dirty="0">
                <a:solidFill>
                  <a:schemeClr val="bg1"/>
                </a:solidFill>
              </a:rPr>
              <a:t>Payer + Provider: ‘Long road from Contention to Cooperation.”  </a:t>
            </a:r>
            <a:r>
              <a:rPr lang="en-US" sz="3200" dirty="0">
                <a:solidFill>
                  <a:srgbClr val="00B050"/>
                </a:solidFill>
              </a:rPr>
              <a:t>Money=Power</a:t>
            </a:r>
            <a:endParaRPr lang="en-US" sz="4000" dirty="0">
              <a:solidFill>
                <a:srgbClr val="00B050"/>
              </a:solidFill>
            </a:endParaRPr>
          </a:p>
        </p:txBody>
      </p:sp>
      <p:sp>
        <p:nvSpPr>
          <p:cNvPr id="3" name="Content Placeholder 2">
            <a:extLst>
              <a:ext uri="{FF2B5EF4-FFF2-40B4-BE49-F238E27FC236}">
                <a16:creationId xmlns:a16="http://schemas.microsoft.com/office/drawing/2014/main" id="{2278955A-0665-4EBC-A0EB-77581A91A8F8}"/>
              </a:ext>
            </a:extLst>
          </p:cNvPr>
          <p:cNvSpPr>
            <a:spLocks noGrp="1"/>
          </p:cNvSpPr>
          <p:nvPr>
            <p:ph sz="half" idx="4294967295"/>
          </p:nvPr>
        </p:nvSpPr>
        <p:spPr>
          <a:xfrm>
            <a:off x="233616" y="1586578"/>
            <a:ext cx="5833872" cy="4705350"/>
          </a:xfrm>
        </p:spPr>
        <p:txBody>
          <a:bodyPr>
            <a:normAutofit/>
          </a:bodyPr>
          <a:lstStyle/>
          <a:p>
            <a:pPr marL="0" indent="0">
              <a:lnSpc>
                <a:spcPct val="100000"/>
              </a:lnSpc>
              <a:spcBef>
                <a:spcPts val="600"/>
              </a:spcBef>
              <a:spcAft>
                <a:spcPts val="600"/>
              </a:spcAft>
              <a:buNone/>
            </a:pPr>
            <a:r>
              <a:rPr lang="en-US" sz="1800" dirty="0"/>
              <a:t>‘</a:t>
            </a:r>
            <a:r>
              <a:rPr lang="en-US" sz="1800" b="1" u="sng" dirty="0"/>
              <a:t>Anthem/BC  (Indianapolis-based) determines ER visits are not covered for 300+ diagnosis. *Non-emergent*  2018&gt;</a:t>
            </a:r>
          </a:p>
          <a:p>
            <a:pPr>
              <a:lnSpc>
                <a:spcPct val="100000"/>
              </a:lnSpc>
              <a:spcBef>
                <a:spcPts val="600"/>
              </a:spcBef>
              <a:spcAft>
                <a:spcPts val="600"/>
              </a:spcAft>
            </a:pPr>
            <a:r>
              <a:rPr lang="en-US" sz="1800" dirty="0"/>
              <a:t>Impacts Kentucky, GA, Ohio, Indiana and Missouri.   40M+ BC members.  (And more </a:t>
            </a:r>
            <a:r>
              <a:rPr lang="en-US" sz="1800"/>
              <a:t>nationwide rollout)</a:t>
            </a:r>
            <a:endParaRPr lang="en-US" sz="1800" dirty="0"/>
          </a:p>
          <a:p>
            <a:pPr>
              <a:lnSpc>
                <a:spcPct val="100000"/>
              </a:lnSpc>
              <a:spcBef>
                <a:spcPts val="600"/>
              </a:spcBef>
              <a:spcAft>
                <a:spcPts val="600"/>
              </a:spcAft>
            </a:pPr>
            <a:r>
              <a:rPr lang="en-US" sz="1800" dirty="0"/>
              <a:t>Exceptions:  under 14, on IV/new, no other care weekends, physician referrals to the ER, a lack of urgent care available.  </a:t>
            </a:r>
          </a:p>
          <a:p>
            <a:pPr>
              <a:lnSpc>
                <a:spcPct val="100000"/>
              </a:lnSpc>
              <a:spcBef>
                <a:spcPts val="600"/>
              </a:spcBef>
              <a:spcAft>
                <a:spcPts val="600"/>
              </a:spcAft>
            </a:pPr>
            <a:endParaRPr lang="en-US" sz="1800" dirty="0"/>
          </a:p>
          <a:p>
            <a:pPr marL="0" indent="0">
              <a:lnSpc>
                <a:spcPct val="100000"/>
              </a:lnSpc>
              <a:spcBef>
                <a:spcPts val="600"/>
              </a:spcBef>
              <a:spcAft>
                <a:spcPts val="600"/>
              </a:spcAft>
              <a:buNone/>
            </a:pPr>
            <a:r>
              <a:rPr lang="en-US" sz="1800" b="1" u="sng" dirty="0"/>
              <a:t>American College of ER Physicians:</a:t>
            </a:r>
          </a:p>
          <a:p>
            <a:pPr marL="0" indent="0">
              <a:lnSpc>
                <a:spcPct val="100000"/>
              </a:lnSpc>
              <a:spcBef>
                <a:spcPts val="600"/>
              </a:spcBef>
              <a:spcAft>
                <a:spcPts val="600"/>
              </a:spcAft>
              <a:buNone/>
            </a:pPr>
            <a:r>
              <a:rPr lang="en-US" sz="1800" i="1" dirty="0">
                <a:solidFill>
                  <a:srgbClr val="C00000"/>
                </a:solidFill>
              </a:rPr>
              <a:t>“The changes do not address the underlying problem… pts have to decide if their symptoms are medical emergencies or not </a:t>
            </a:r>
            <a:r>
              <a:rPr lang="en-US" sz="1800" b="1" i="1" dirty="0">
                <a:solidFill>
                  <a:srgbClr val="C00000"/>
                </a:solidFill>
              </a:rPr>
              <a:t>BEFORE</a:t>
            </a:r>
            <a:r>
              <a:rPr lang="en-US" sz="1800" i="1" dirty="0">
                <a:solidFill>
                  <a:srgbClr val="C00000"/>
                </a:solidFill>
              </a:rPr>
              <a:t> they seek treatment.”</a:t>
            </a:r>
            <a:endParaRPr lang="en-US" sz="1800" dirty="0">
              <a:solidFill>
                <a:srgbClr val="C00000"/>
              </a:solidFill>
            </a:endParaRPr>
          </a:p>
        </p:txBody>
      </p:sp>
      <p:pic>
        <p:nvPicPr>
          <p:cNvPr id="8" name="Picture 7" descr="Woman lip biting">
            <a:extLst>
              <a:ext uri="{FF2B5EF4-FFF2-40B4-BE49-F238E27FC236}">
                <a16:creationId xmlns:a16="http://schemas.microsoft.com/office/drawing/2014/main" id="{137C8878-5335-4B49-9755-C097391A0E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7696" y="4732394"/>
            <a:ext cx="3194304" cy="2125606"/>
          </a:xfrm>
          <a:prstGeom prst="rect">
            <a:avLst/>
          </a:prstGeom>
          <a:ln w="19050">
            <a:solidFill>
              <a:srgbClr val="C00000"/>
            </a:solidFill>
          </a:ln>
        </p:spPr>
      </p:pic>
      <p:sp>
        <p:nvSpPr>
          <p:cNvPr id="4" name="Content Placeholder 3">
            <a:extLst>
              <a:ext uri="{FF2B5EF4-FFF2-40B4-BE49-F238E27FC236}">
                <a16:creationId xmlns:a16="http://schemas.microsoft.com/office/drawing/2014/main" id="{6F8CE488-55CD-418B-B5C0-7C1F201E7B1A}"/>
              </a:ext>
            </a:extLst>
          </p:cNvPr>
          <p:cNvSpPr>
            <a:spLocks noGrp="1"/>
          </p:cNvSpPr>
          <p:nvPr>
            <p:ph sz="half" idx="4294967295"/>
          </p:nvPr>
        </p:nvSpPr>
        <p:spPr>
          <a:xfrm>
            <a:off x="6096000" y="1586578"/>
            <a:ext cx="5862384" cy="3287174"/>
          </a:xfrm>
        </p:spPr>
        <p:txBody>
          <a:bodyPr>
            <a:noAutofit/>
          </a:bodyPr>
          <a:lstStyle/>
          <a:p>
            <a:pPr>
              <a:spcBef>
                <a:spcPts val="600"/>
              </a:spcBef>
              <a:spcAft>
                <a:spcPts val="600"/>
              </a:spcAft>
            </a:pPr>
            <a:r>
              <a:rPr lang="en-US" sz="1800" dirty="0"/>
              <a:t>If the diagnosis does not warrant ‘emergent’ under the payer-specific guidelines, there is on payment to the hospital and providers.</a:t>
            </a:r>
          </a:p>
          <a:p>
            <a:pPr>
              <a:spcBef>
                <a:spcPts val="600"/>
              </a:spcBef>
              <a:spcAft>
                <a:spcPts val="600"/>
              </a:spcAft>
            </a:pPr>
            <a:r>
              <a:rPr lang="en-US" sz="1800" b="1" dirty="0"/>
              <a:t>EX: </a:t>
            </a:r>
            <a:r>
              <a:rPr lang="en-US" sz="1800" b="1" i="1" dirty="0"/>
              <a:t>Pt in Frankfort, KY –after experiencing increasing pain on her right side of her stomach, thought appendix had ruptured.  ER tested, diagnosed with ovarian cysts.</a:t>
            </a:r>
          </a:p>
          <a:p>
            <a:pPr>
              <a:spcBef>
                <a:spcPts val="600"/>
              </a:spcBef>
              <a:spcAft>
                <a:spcPts val="600"/>
              </a:spcAft>
            </a:pPr>
            <a:r>
              <a:rPr lang="en-US" sz="1800" b="1" i="1" dirty="0"/>
              <a:t>Patient owed full $12,000</a:t>
            </a:r>
          </a:p>
          <a:p>
            <a:pPr>
              <a:spcBef>
                <a:spcPts val="600"/>
              </a:spcBef>
              <a:spcAft>
                <a:spcPts val="600"/>
              </a:spcAft>
            </a:pPr>
            <a:r>
              <a:rPr lang="en-US" sz="1800" dirty="0">
                <a:solidFill>
                  <a:srgbClr val="C00000"/>
                </a:solidFill>
              </a:rPr>
              <a:t>Denials are based on </a:t>
            </a:r>
            <a:r>
              <a:rPr lang="en-US" sz="1800" b="1" dirty="0">
                <a:solidFill>
                  <a:srgbClr val="C00000"/>
                </a:solidFill>
              </a:rPr>
              <a:t>FINAL</a:t>
            </a:r>
            <a:r>
              <a:rPr lang="en-US" sz="1800" dirty="0">
                <a:solidFill>
                  <a:srgbClr val="C00000"/>
                </a:solidFill>
              </a:rPr>
              <a:t> diagnosis; with little ‘weight’ for presenting diagnosis.</a:t>
            </a:r>
          </a:p>
          <a:p>
            <a:pPr>
              <a:spcBef>
                <a:spcPts val="600"/>
              </a:spcBef>
              <a:spcAft>
                <a:spcPts val="600"/>
              </a:spcAft>
            </a:pPr>
            <a:r>
              <a:rPr kumimoji="0" lang="en-US" sz="1800" b="0" i="0" u="none" strike="noStrike" kern="1200" cap="all" spc="0" normalizeH="0" baseline="0" noProof="0" dirty="0">
                <a:ln>
                  <a:noFill/>
                </a:ln>
                <a:solidFill>
                  <a:prstClr val="black"/>
                </a:solidFill>
                <a:effectLst/>
                <a:uLnTx/>
                <a:uFillTx/>
                <a:ea typeface="+mn-ea"/>
                <a:cs typeface="+mn-cs"/>
              </a:rPr>
              <a:t>Anthem believes 10% reviewed/4% denied</a:t>
            </a:r>
            <a:endParaRPr lang="en-US" sz="1800" dirty="0">
              <a:solidFill>
                <a:srgbClr val="FF0000"/>
              </a:solidFill>
            </a:endParaRPr>
          </a:p>
        </p:txBody>
      </p:sp>
      <p:pic>
        <p:nvPicPr>
          <p:cNvPr id="10" name="Graphic 9" descr="Speech with solid fill">
            <a:extLst>
              <a:ext uri="{FF2B5EF4-FFF2-40B4-BE49-F238E27FC236}">
                <a16:creationId xmlns:a16="http://schemas.microsoft.com/office/drawing/2014/main" id="{91ABBF9A-7273-3446-A325-075D92ECFBE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77142" y="4467218"/>
            <a:ext cx="3964812" cy="2653936"/>
          </a:xfrm>
          <a:prstGeom prst="rect">
            <a:avLst/>
          </a:prstGeom>
        </p:spPr>
      </p:pic>
      <p:sp>
        <p:nvSpPr>
          <p:cNvPr id="11" name="Rectangle 10">
            <a:extLst>
              <a:ext uri="{FF2B5EF4-FFF2-40B4-BE49-F238E27FC236}">
                <a16:creationId xmlns:a16="http://schemas.microsoft.com/office/drawing/2014/main" id="{603746D5-EA73-1E47-A216-CEEF17019BF1}"/>
              </a:ext>
            </a:extLst>
          </p:cNvPr>
          <p:cNvSpPr/>
          <p:nvPr/>
        </p:nvSpPr>
        <p:spPr>
          <a:xfrm>
            <a:off x="6745002" y="4944815"/>
            <a:ext cx="2743200" cy="120032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“This will create </a:t>
            </a:r>
            <a:r>
              <a:rPr kumimoji="0" lang="en-US" sz="1800" b="1" i="1" u="sng" strike="noStrike" kern="1200" cap="none" spc="0" normalizeH="0" baseline="0" noProof="0" dirty="0">
                <a:ln>
                  <a:noFill/>
                </a:ln>
                <a:solidFill>
                  <a:srgbClr val="FFFFFF"/>
                </a:solidFill>
                <a:effectLst/>
                <a:uLnTx/>
                <a:uFillTx/>
                <a:latin typeface="Calibri" panose="020F0502020204030204"/>
                <a:ea typeface="+mn-ea"/>
                <a:cs typeface="+mn-cs"/>
              </a:rPr>
              <a:t>deaths</a:t>
            </a: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 This will make the </a:t>
            </a:r>
            <a:r>
              <a:rPr kumimoji="0" lang="en-US" sz="1800" b="0" i="1" u="none" strike="noStrike" kern="1200" cap="none" spc="0" normalizeH="0" baseline="0" noProof="0" dirty="0" err="1">
                <a:ln>
                  <a:noFill/>
                </a:ln>
                <a:solidFill>
                  <a:srgbClr val="FFFFFF"/>
                </a:solidFill>
                <a:effectLst/>
                <a:uLnTx/>
                <a:uFillTx/>
                <a:latin typeface="Calibri" panose="020F0502020204030204"/>
                <a:ea typeface="+mn-ea"/>
                <a:cs typeface="+mn-cs"/>
              </a:rPr>
              <a:t>pt</a:t>
            </a: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 think twice before going to the ER.”- </a:t>
            </a:r>
            <a:r>
              <a:rPr kumimoji="0" lang="en-US" sz="1800" b="1" i="1" u="none" strike="noStrike" kern="1200" cap="none" spc="0" normalizeH="0" baseline="0" noProof="0" dirty="0">
                <a:ln>
                  <a:noFill/>
                </a:ln>
                <a:solidFill>
                  <a:srgbClr val="FFFFFF"/>
                </a:solidFill>
                <a:effectLst/>
                <a:uLnTx/>
                <a:uFillTx/>
                <a:latin typeface="Calibri" panose="020F0502020204030204"/>
                <a:ea typeface="+mn-ea"/>
                <a:cs typeface="+mn-cs"/>
              </a:rPr>
              <a:t>BCBS TX Physicians</a:t>
            </a:r>
          </a:p>
        </p:txBody>
      </p:sp>
    </p:spTree>
    <p:extLst>
      <p:ext uri="{BB962C8B-B14F-4D97-AF65-F5344CB8AC3E}">
        <p14:creationId xmlns:p14="http://schemas.microsoft.com/office/powerpoint/2010/main" val="2269674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3A0E4-E7A6-45CB-ADB4-F9DFA7C1D86C}"/>
              </a:ext>
            </a:extLst>
          </p:cNvPr>
          <p:cNvSpPr>
            <a:spLocks noGrp="1"/>
          </p:cNvSpPr>
          <p:nvPr>
            <p:ph sz="quarter" idx="13"/>
          </p:nvPr>
        </p:nvSpPr>
        <p:spPr>
          <a:xfrm>
            <a:off x="558771" y="1688951"/>
            <a:ext cx="5537229" cy="4378362"/>
          </a:xfrm>
          <a:ln w="38100">
            <a:solidFill>
              <a:srgbClr val="C00000"/>
            </a:solidFill>
          </a:ln>
        </p:spPr>
        <p:txBody>
          <a:bodyPr>
            <a:noAutofit/>
          </a:bodyPr>
          <a:lstStyle/>
          <a:p>
            <a:pPr marL="0" indent="0">
              <a:buNone/>
            </a:pPr>
            <a:r>
              <a:rPr lang="en-US" sz="1800" b="1" u="sng" dirty="0"/>
              <a:t>Physician office E&amp;M new guidelines, only</a:t>
            </a:r>
          </a:p>
          <a:p>
            <a:r>
              <a:rPr lang="en-US" sz="1800" b="1" dirty="0"/>
              <a:t>Biggest </a:t>
            </a:r>
            <a:r>
              <a:rPr lang="en-US" sz="1800" dirty="0"/>
              <a:t>change to E&amp;M since 1995/97</a:t>
            </a:r>
          </a:p>
          <a:p>
            <a:r>
              <a:rPr lang="en-US" sz="1800" b="1" dirty="0"/>
              <a:t>Only </a:t>
            </a:r>
            <a:r>
              <a:rPr lang="en-US" sz="1800" dirty="0"/>
              <a:t>impacts office E&amp;M visits</a:t>
            </a:r>
          </a:p>
          <a:p>
            <a:r>
              <a:rPr lang="en-US" sz="1800" dirty="0"/>
              <a:t>Audit risk:  Carefully monitor bell curve.</a:t>
            </a:r>
          </a:p>
          <a:p>
            <a:r>
              <a:rPr lang="en-US" sz="1800" dirty="0"/>
              <a:t>Medical decision-making vs </a:t>
            </a:r>
            <a:r>
              <a:rPr lang="en-US" sz="1800" u="sng" dirty="0"/>
              <a:t>time for entire day</a:t>
            </a:r>
            <a:r>
              <a:rPr lang="en-US" sz="1800" dirty="0"/>
              <a:t>/all providers. Which is most accurate for each visit? Who is making the decision?  What new /revised documentation was created?  </a:t>
            </a:r>
          </a:p>
          <a:p>
            <a:r>
              <a:rPr lang="en-US" sz="1800" dirty="0"/>
              <a:t>Patients over paperwork.  Saves 2 min per visit/forecast.</a:t>
            </a:r>
          </a:p>
          <a:p>
            <a:r>
              <a:rPr lang="en-US" sz="1800" dirty="0"/>
              <a:t>Suspended 2% payment adjustment (sequestration).  Ex Order  to delay implementation of the sequestration thru 2021. Increased cuts in 2030 to pay for the delay.  4-14-21</a:t>
            </a:r>
          </a:p>
        </p:txBody>
      </p:sp>
      <p:sp>
        <p:nvSpPr>
          <p:cNvPr id="4" name="Content Placeholder 3">
            <a:extLst>
              <a:ext uri="{FF2B5EF4-FFF2-40B4-BE49-F238E27FC236}">
                <a16:creationId xmlns:a16="http://schemas.microsoft.com/office/drawing/2014/main" id="{6767883A-31C2-45F2-A3C2-43B74FCB9787}"/>
              </a:ext>
            </a:extLst>
          </p:cNvPr>
          <p:cNvSpPr>
            <a:spLocks noGrp="1"/>
          </p:cNvSpPr>
          <p:nvPr>
            <p:ph sz="quarter" idx="14"/>
          </p:nvPr>
        </p:nvSpPr>
        <p:spPr>
          <a:xfrm>
            <a:off x="6678706" y="1688951"/>
            <a:ext cx="5105400" cy="4378362"/>
          </a:xfrm>
        </p:spPr>
        <p:txBody>
          <a:bodyPr>
            <a:noAutofit/>
          </a:bodyPr>
          <a:lstStyle/>
          <a:p>
            <a:r>
              <a:rPr kumimoji="0" lang="en-US" sz="1800" b="0" i="0" u="none" strike="noStrike" kern="1200" cap="all" spc="0" normalizeH="0" baseline="0" noProof="0" dirty="0">
                <a:ln>
                  <a:noFill/>
                </a:ln>
                <a:solidFill>
                  <a:prstClr val="black"/>
                </a:solidFill>
                <a:effectLst/>
                <a:uLnTx/>
                <a:uFillTx/>
                <a:ea typeface="+mn-ea"/>
                <a:cs typeface="+mn-cs"/>
              </a:rPr>
              <a:t>G2211/add on code is now bundled until Jan 2024 .  G2212/prolonged (new)</a:t>
            </a:r>
          </a:p>
          <a:p>
            <a:r>
              <a:rPr lang="en-US" sz="1800" b="1" dirty="0">
                <a:solidFill>
                  <a:srgbClr val="FF0000"/>
                </a:solidFill>
              </a:rPr>
              <a:t>BEWARE  BUDGET NEUTRAL</a:t>
            </a:r>
            <a:r>
              <a:rPr lang="en-US" sz="1800" dirty="0">
                <a:solidFill>
                  <a:prstClr val="black"/>
                </a:solidFill>
              </a:rPr>
              <a:t>!  Winners and losers:  proceduralist lost payment to allow for office visit providers to have gains.   Relative value weights went up for office visit practices.   Conversion factor down 10% from 2020 but thru end –of-year legislation, only 7% reduction for 1 yr.  What about the other payers and their provider contracts? How are they paid?</a:t>
            </a:r>
          </a:p>
          <a:p>
            <a:r>
              <a:rPr lang="en-US" sz="1800" b="1" dirty="0"/>
              <a:t>New CV &amp; RVU = significant potential increases in $ for primary care w/0 increase in volume.  Impact to employed /contracted providers</a:t>
            </a:r>
            <a:r>
              <a:rPr lang="en-US" sz="1800" dirty="0"/>
              <a:t>. </a:t>
            </a:r>
          </a:p>
          <a:p>
            <a:r>
              <a:rPr lang="en-US" sz="1800" dirty="0"/>
              <a:t>Post visit audits:  Both compliance and revenue options.  (1995  vs  new time  vs  new MDM)</a:t>
            </a:r>
          </a:p>
        </p:txBody>
      </p:sp>
      <p:sp>
        <p:nvSpPr>
          <p:cNvPr id="5" name="Slide Number Placeholder 4">
            <a:extLst>
              <a:ext uri="{FF2B5EF4-FFF2-40B4-BE49-F238E27FC236}">
                <a16:creationId xmlns:a16="http://schemas.microsoft.com/office/drawing/2014/main" id="{2BB170CF-3B45-4FC9-8C9A-84EB4B83ED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FB28039-B52E-DD43-8B5C-71503005CB05}"/>
              </a:ext>
            </a:extLst>
          </p:cNvPr>
          <p:cNvSpPr txBox="1">
            <a:spLocks/>
          </p:cNvSpPr>
          <p:nvPr/>
        </p:nvSpPr>
        <p:spPr>
          <a:xfrm>
            <a:off x="-10758" y="205764"/>
            <a:ext cx="12058596" cy="1106669"/>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 Payer:  all payers</a:t>
            </a:r>
          </a:p>
        </p:txBody>
      </p:sp>
      <p:sp>
        <p:nvSpPr>
          <p:cNvPr id="13" name="Rectangle 12">
            <a:extLst>
              <a:ext uri="{FF2B5EF4-FFF2-40B4-BE49-F238E27FC236}">
                <a16:creationId xmlns:a16="http://schemas.microsoft.com/office/drawing/2014/main" id="{FB37E5B7-9F5D-A54F-940D-755F2D2205E1}"/>
              </a:ext>
            </a:extLst>
          </p:cNvPr>
          <p:cNvSpPr/>
          <p:nvPr/>
        </p:nvSpPr>
        <p:spPr>
          <a:xfrm>
            <a:off x="5712311" y="1506071"/>
            <a:ext cx="38368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Graphic 11" descr="Comment Important with solid fill">
            <a:extLst>
              <a:ext uri="{FF2B5EF4-FFF2-40B4-BE49-F238E27FC236}">
                <a16:creationId xmlns:a16="http://schemas.microsoft.com/office/drawing/2014/main" id="{30143C13-0B3A-F043-8BCB-897D46146FC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027092" y="1135567"/>
            <a:ext cx="1824631" cy="1799216"/>
          </a:xfrm>
          <a:prstGeom prst="rect">
            <a:avLst/>
          </a:prstGeom>
        </p:spPr>
      </p:pic>
    </p:spTree>
    <p:extLst>
      <p:ext uri="{BB962C8B-B14F-4D97-AF65-F5344CB8AC3E}">
        <p14:creationId xmlns:p14="http://schemas.microsoft.com/office/powerpoint/2010/main" val="2015033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F13075-9D9A-4175-8727-E48EA0074D9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4890F0F-BF93-4A80-B02B-D40E4E34661F}"/>
              </a:ext>
            </a:extLst>
          </p:cNvPr>
          <p:cNvSpPr>
            <a:spLocks noGrp="1"/>
          </p:cNvSpPr>
          <p:nvPr>
            <p:ph type="title" idx="4294967295"/>
          </p:nvPr>
        </p:nvSpPr>
        <p:spPr>
          <a:xfrm>
            <a:off x="0" y="365125"/>
            <a:ext cx="11802794" cy="1325563"/>
          </a:xfrm>
          <a:solidFill>
            <a:srgbClr val="002060"/>
          </a:solidFill>
        </p:spPr>
        <p:txBody>
          <a:bodyPr>
            <a:normAutofit/>
          </a:bodyPr>
          <a:lstStyle/>
          <a:p>
            <a:r>
              <a:rPr lang="en-US" dirty="0">
                <a:solidFill>
                  <a:schemeClr val="bg1"/>
                </a:solidFill>
              </a:rPr>
              <a:t> Short Term Health Insurance – </a:t>
            </a:r>
            <a:br>
              <a:rPr lang="en-US" dirty="0">
                <a:solidFill>
                  <a:schemeClr val="bg1"/>
                </a:solidFill>
              </a:rPr>
            </a:br>
            <a:r>
              <a:rPr lang="en-US" dirty="0">
                <a:solidFill>
                  <a:schemeClr val="bg1"/>
                </a:solidFill>
              </a:rPr>
              <a:t> </a:t>
            </a:r>
            <a:r>
              <a:rPr lang="en-US" b="1" dirty="0">
                <a:solidFill>
                  <a:srgbClr val="00B050"/>
                </a:solidFill>
              </a:rPr>
              <a:t>4 things to know  </a:t>
            </a:r>
            <a:r>
              <a:rPr lang="en-US" sz="2800" dirty="0">
                <a:solidFill>
                  <a:schemeClr val="bg1"/>
                </a:solidFill>
              </a:rPr>
              <a:t>(Becker Hospital Review 8-18)</a:t>
            </a:r>
            <a:endParaRPr lang="en-US" dirty="0">
              <a:solidFill>
                <a:schemeClr val="bg1"/>
              </a:solidFill>
            </a:endParaRPr>
          </a:p>
        </p:txBody>
      </p:sp>
      <p:sp>
        <p:nvSpPr>
          <p:cNvPr id="3" name="Content Placeholder 2">
            <a:extLst>
              <a:ext uri="{FF2B5EF4-FFF2-40B4-BE49-F238E27FC236}">
                <a16:creationId xmlns:a16="http://schemas.microsoft.com/office/drawing/2014/main" id="{5F776AD0-3C22-4170-AC57-62FF0896E0EB}"/>
              </a:ext>
            </a:extLst>
          </p:cNvPr>
          <p:cNvSpPr>
            <a:spLocks noGrp="1"/>
          </p:cNvSpPr>
          <p:nvPr>
            <p:ph sz="half" idx="4294967295"/>
          </p:nvPr>
        </p:nvSpPr>
        <p:spPr>
          <a:xfrm>
            <a:off x="138332" y="1845408"/>
            <a:ext cx="11915335" cy="5012592"/>
          </a:xfrm>
        </p:spPr>
        <p:txBody>
          <a:bodyPr>
            <a:noAutofit/>
          </a:bodyPr>
          <a:lstStyle/>
          <a:p>
            <a:r>
              <a:rPr lang="en-US" sz="1800" dirty="0"/>
              <a:t>Trump Administration released FINAL rule for short term health insurance plans/STP. Open ended with coverage.  </a:t>
            </a:r>
          </a:p>
          <a:p>
            <a:r>
              <a:rPr lang="en-US" sz="1800" dirty="0"/>
              <a:t>“</a:t>
            </a:r>
            <a:r>
              <a:rPr lang="en-US" sz="1800" u="sng" dirty="0"/>
              <a:t>State Relief &amp; Empowerment Waiver/1332</a:t>
            </a:r>
            <a:r>
              <a:rPr lang="en-US" sz="1800" dirty="0"/>
              <a:t>” – state can offer less  </a:t>
            </a:r>
            <a:r>
              <a:rPr lang="en-US" sz="1800" b="1" dirty="0"/>
              <a:t>10-18  (Judge upheld selling 7-19)</a:t>
            </a:r>
          </a:p>
          <a:p>
            <a:r>
              <a:rPr lang="en-US" sz="1800" dirty="0"/>
              <a:t>Previously could only offer 3 months, now can last up to 3 yrs.</a:t>
            </a:r>
          </a:p>
          <a:p>
            <a:r>
              <a:rPr lang="en-US" sz="1800" dirty="0"/>
              <a:t>1) </a:t>
            </a:r>
            <a:r>
              <a:rPr lang="en-US" sz="1800" b="1" u="sng" dirty="0">
                <a:solidFill>
                  <a:schemeClr val="tx2">
                    <a:lumMod val="50000"/>
                  </a:schemeClr>
                </a:solidFill>
              </a:rPr>
              <a:t>STP</a:t>
            </a:r>
            <a:r>
              <a:rPr lang="en-US" sz="1800" u="sng" dirty="0">
                <a:solidFill>
                  <a:schemeClr val="tx2">
                    <a:lumMod val="50000"/>
                  </a:schemeClr>
                </a:solidFill>
              </a:rPr>
              <a:t> </a:t>
            </a:r>
            <a:r>
              <a:rPr lang="en-US" sz="1800" b="1" u="sng" dirty="0">
                <a:solidFill>
                  <a:schemeClr val="tx2">
                    <a:lumMod val="50000"/>
                  </a:schemeClr>
                </a:solidFill>
              </a:rPr>
              <a:t>do not have to abide by </a:t>
            </a:r>
            <a:r>
              <a:rPr lang="en-US" sz="1800" b="1" dirty="0">
                <a:solidFill>
                  <a:schemeClr val="tx2">
                    <a:lumMod val="50000"/>
                  </a:schemeClr>
                </a:solidFill>
              </a:rPr>
              <a:t>the rules by the ACA requiring coverage of essential health benefits and pre-existing protection.  </a:t>
            </a:r>
            <a:r>
              <a:rPr lang="en-US" sz="1800" b="1" u="sng" dirty="0">
                <a:solidFill>
                  <a:schemeClr val="tx2">
                    <a:lumMod val="50000"/>
                  </a:schemeClr>
                </a:solidFill>
              </a:rPr>
              <a:t>Nor do they have to abide by </a:t>
            </a:r>
            <a:r>
              <a:rPr lang="en-US" sz="1800" b="1" dirty="0">
                <a:solidFill>
                  <a:schemeClr val="tx2">
                    <a:lumMod val="50000"/>
                  </a:schemeClr>
                </a:solidFill>
              </a:rPr>
              <a:t>insurance plans imposing limits on how </a:t>
            </a:r>
            <a:r>
              <a:rPr lang="en-US" sz="1800" b="1" dirty="0"/>
              <a:t>much care is covered  or the requirement that at least 80% of premium money go toward care.</a:t>
            </a:r>
          </a:p>
          <a:p>
            <a:r>
              <a:rPr lang="en-US" sz="1800" dirty="0"/>
              <a:t>2) Not abide by ACA, STP do not cover as much as more comprehensive plans</a:t>
            </a:r>
            <a:r>
              <a:rPr lang="en-US" sz="1800" b="1" dirty="0"/>
              <a:t>.  </a:t>
            </a:r>
            <a:r>
              <a:rPr lang="en-US" sz="1800" b="1" u="sng" dirty="0"/>
              <a:t>They tend to not cover: </a:t>
            </a:r>
            <a:r>
              <a:rPr lang="en-US" sz="1800" b="1" dirty="0"/>
              <a:t>maternity, prenatal care, mental health, drug treatment and prescription drugs.  May not cover sports injuries and other specific services like cataract treatment, immunizations, and chronic fatigue or pain treatment.</a:t>
            </a:r>
          </a:p>
          <a:p>
            <a:r>
              <a:rPr lang="en-US" sz="1800" dirty="0"/>
              <a:t>3) Some do not cover $250,000 - $2M. Others only covered </a:t>
            </a:r>
            <a:r>
              <a:rPr lang="en-US" sz="1800" dirty="0" err="1"/>
              <a:t>inpt</a:t>
            </a:r>
            <a:r>
              <a:rPr lang="en-US" sz="1800" dirty="0"/>
              <a:t> on weekdays, others with waiting periods.</a:t>
            </a:r>
          </a:p>
          <a:p>
            <a:r>
              <a:rPr lang="en-US" sz="1800" dirty="0"/>
              <a:t>4) Generally they are cheaper than the ACA plans. Kaiser study found ex) 40 </a:t>
            </a:r>
            <a:r>
              <a:rPr lang="en-US" sz="1800" dirty="0" err="1"/>
              <a:t>yr</a:t>
            </a:r>
            <a:r>
              <a:rPr lang="en-US" sz="1800" dirty="0"/>
              <a:t> old single man in Atlanta was $371/ACA compared with $47 for STP.  </a:t>
            </a:r>
          </a:p>
          <a:p>
            <a:r>
              <a:rPr lang="en-US" sz="1800" b="1" dirty="0"/>
              <a:t>BUYER BEWARE!  </a:t>
            </a:r>
            <a:r>
              <a:rPr lang="en-US" sz="1800" dirty="0"/>
              <a:t>Less coverage = more out of pocket if healthcare is used.  (</a:t>
            </a:r>
            <a:r>
              <a:rPr lang="en-US" sz="1800" dirty="0">
                <a:solidFill>
                  <a:srgbClr val="FF0000"/>
                </a:solidFill>
              </a:rPr>
              <a:t>Biden Adm. assessing</a:t>
            </a:r>
            <a:r>
              <a:rPr lang="en-US" sz="1800" dirty="0"/>
              <a:t>/allowing. 6-21)</a:t>
            </a:r>
          </a:p>
          <a:p>
            <a:r>
              <a:rPr lang="en-US" sz="1800" dirty="0">
                <a:solidFill>
                  <a:srgbClr val="FF0000"/>
                </a:solidFill>
              </a:rPr>
              <a:t>1/3 of all small employers state that health insurance and healthcare costs are their major concern.  3-21 (Healthcare Dive</a:t>
            </a:r>
            <a:r>
              <a:rPr lang="en-US" sz="1800" dirty="0"/>
              <a:t>)</a:t>
            </a:r>
          </a:p>
        </p:txBody>
      </p:sp>
      <p:pic>
        <p:nvPicPr>
          <p:cNvPr id="6" name="Graphic 5" descr="Comment Important with solid fill">
            <a:extLst>
              <a:ext uri="{FF2B5EF4-FFF2-40B4-BE49-F238E27FC236}">
                <a16:creationId xmlns:a16="http://schemas.microsoft.com/office/drawing/2014/main" id="{EC0946DF-16B5-43F1-9482-9D1E94CD9F9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0937989" y="5237481"/>
            <a:ext cx="1049638" cy="797560"/>
          </a:xfrm>
          <a:prstGeom prst="rect">
            <a:avLst/>
          </a:prstGeom>
        </p:spPr>
      </p:pic>
    </p:spTree>
    <p:extLst>
      <p:ext uri="{BB962C8B-B14F-4D97-AF65-F5344CB8AC3E}">
        <p14:creationId xmlns:p14="http://schemas.microsoft.com/office/powerpoint/2010/main" val="2205389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evice on a finger">
            <a:extLst>
              <a:ext uri="{FF2B5EF4-FFF2-40B4-BE49-F238E27FC236}">
                <a16:creationId xmlns:a16="http://schemas.microsoft.com/office/drawing/2014/main" id="{CB1AC7E8-221E-024A-9D2E-8AD659AEEE5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A190492-6A42-4121-A8B7-7B591A9EFED3}"/>
              </a:ext>
            </a:extLst>
          </p:cNvPr>
          <p:cNvSpPr>
            <a:spLocks noGrp="1"/>
          </p:cNvSpPr>
          <p:nvPr>
            <p:ph type="title" idx="4294967295"/>
          </p:nvPr>
        </p:nvSpPr>
        <p:spPr>
          <a:xfrm>
            <a:off x="284493" y="287264"/>
            <a:ext cx="8184258" cy="1311664"/>
          </a:xfrm>
        </p:spPr>
        <p:txBody>
          <a:bodyPr vert="horz" lIns="91440" tIns="45720" rIns="91440" bIns="45720" rtlCol="0" anchor="ctr">
            <a:normAutofit/>
          </a:bodyPr>
          <a:lstStyle/>
          <a:p>
            <a:r>
              <a:rPr lang="en-US" sz="2800" b="1" dirty="0">
                <a:solidFill>
                  <a:srgbClr val="002060"/>
                </a:solidFill>
                <a:latin typeface="+mn-lt"/>
              </a:rPr>
              <a:t>A day in a life of ‘junk insurance‘ and coronavirus/COVID-19  </a:t>
            </a:r>
            <a:br>
              <a:rPr lang="en-US" sz="2800" b="1" dirty="0">
                <a:solidFill>
                  <a:srgbClr val="002060"/>
                </a:solidFill>
                <a:latin typeface="+mn-lt"/>
              </a:rPr>
            </a:br>
            <a:r>
              <a:rPr lang="en-US" sz="2800" dirty="0">
                <a:solidFill>
                  <a:srgbClr val="00B050"/>
                </a:solidFill>
                <a:latin typeface="+mn-lt"/>
              </a:rPr>
              <a:t>FL patient, 3-20</a:t>
            </a:r>
          </a:p>
        </p:txBody>
      </p:sp>
      <p:sp>
        <p:nvSpPr>
          <p:cNvPr id="3" name="Content Placeholder 2">
            <a:extLst>
              <a:ext uri="{FF2B5EF4-FFF2-40B4-BE49-F238E27FC236}">
                <a16:creationId xmlns:a16="http://schemas.microsoft.com/office/drawing/2014/main" id="{7A16CA9B-9639-4FD5-9785-3117A99B48B0}"/>
              </a:ext>
            </a:extLst>
          </p:cNvPr>
          <p:cNvSpPr>
            <a:spLocks noGrp="1"/>
          </p:cNvSpPr>
          <p:nvPr>
            <p:ph idx="4294967295"/>
          </p:nvPr>
        </p:nvSpPr>
        <p:spPr>
          <a:xfrm>
            <a:off x="284493" y="1846425"/>
            <a:ext cx="5938117" cy="4534310"/>
          </a:xfrm>
        </p:spPr>
        <p:txBody>
          <a:bodyPr vert="horz" lIns="91440" tIns="45720" rIns="91440" bIns="45720" rtlCol="0" anchor="t">
            <a:normAutofit/>
          </a:bodyPr>
          <a:lstStyle/>
          <a:p>
            <a:r>
              <a:rPr lang="en-US" sz="2000" dirty="0">
                <a:solidFill>
                  <a:srgbClr val="000000"/>
                </a:solidFill>
              </a:rPr>
              <a:t>Been to China recently. Had flu-like symptoms.  He followed advise of public health experts and went to the hospital for testing. </a:t>
            </a:r>
          </a:p>
          <a:p>
            <a:r>
              <a:rPr lang="en-US" sz="2000" dirty="0">
                <a:solidFill>
                  <a:srgbClr val="000000"/>
                </a:solidFill>
              </a:rPr>
              <a:t>He tested positive.  Staff said needed to have a CT scan too.  </a:t>
            </a:r>
          </a:p>
          <a:p>
            <a:r>
              <a:rPr lang="en-US" sz="2000" dirty="0">
                <a:solidFill>
                  <a:srgbClr val="000000"/>
                </a:solidFill>
              </a:rPr>
              <a:t>He received a bill for $3270.  Insured but with ‘junk insurance’ which offered limited benefits and DID NOT COVER PRE-EXISTING.</a:t>
            </a:r>
          </a:p>
          <a:p>
            <a:r>
              <a:rPr lang="en-US" sz="2000" dirty="0">
                <a:solidFill>
                  <a:srgbClr val="000000"/>
                </a:solidFill>
              </a:rPr>
              <a:t>Based on his ins, he has to pay $1400.  BUT to get the claim paid, at all, he had to send THREE YEARS of medical records to prove that this ‘flu’ was not related to a pre-existing condition.</a:t>
            </a:r>
          </a:p>
          <a:p>
            <a:r>
              <a:rPr lang="en-US" sz="2000" dirty="0">
                <a:solidFill>
                  <a:srgbClr val="000000"/>
                </a:solidFill>
              </a:rPr>
              <a:t>He pays $180 a month in premiums.</a:t>
            </a:r>
          </a:p>
        </p:txBody>
      </p:sp>
      <p:sp>
        <p:nvSpPr>
          <p:cNvPr id="4" name="Slide Number Placeholder 3">
            <a:extLst>
              <a:ext uri="{FF2B5EF4-FFF2-40B4-BE49-F238E27FC236}">
                <a16:creationId xmlns:a16="http://schemas.microsoft.com/office/drawing/2014/main" id="{1A4FA536-01BD-4BDF-A39E-AC644FE04C30}"/>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511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CB1FB4-BF57-4DC9-AAC6-C47C7DD6918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pic>
        <p:nvPicPr>
          <p:cNvPr id="7" name="Picture 6" descr="First move of a chess game">
            <a:extLst>
              <a:ext uri="{FF2B5EF4-FFF2-40B4-BE49-F238E27FC236}">
                <a16:creationId xmlns:a16="http://schemas.microsoft.com/office/drawing/2014/main" id="{77570D70-F27F-2040-BC30-1F0524CBD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71"/>
          <a:stretch/>
        </p:blipFill>
        <p:spPr>
          <a:xfrm>
            <a:off x="7973569" y="-36576"/>
            <a:ext cx="4236720" cy="6939623"/>
          </a:xfrm>
          <a:prstGeom prst="rect">
            <a:avLst/>
          </a:prstGeom>
        </p:spPr>
      </p:pic>
      <p:sp>
        <p:nvSpPr>
          <p:cNvPr id="2" name="Title 1">
            <a:extLst>
              <a:ext uri="{FF2B5EF4-FFF2-40B4-BE49-F238E27FC236}">
                <a16:creationId xmlns:a16="http://schemas.microsoft.com/office/drawing/2014/main" id="{12BC8423-ECB2-4290-B5E7-1A4712805587}"/>
              </a:ext>
            </a:extLst>
          </p:cNvPr>
          <p:cNvSpPr>
            <a:spLocks noGrp="1"/>
          </p:cNvSpPr>
          <p:nvPr>
            <p:ph type="title" idx="4294967295"/>
          </p:nvPr>
        </p:nvSpPr>
        <p:spPr>
          <a:xfrm>
            <a:off x="0" y="152654"/>
            <a:ext cx="11978640" cy="1237107"/>
          </a:xfrm>
          <a:solidFill>
            <a:srgbClr val="002060"/>
          </a:solidFill>
        </p:spPr>
        <p:txBody>
          <a:bodyPr>
            <a:normAutofit fontScale="90000"/>
          </a:bodyPr>
          <a:lstStyle/>
          <a:p>
            <a:r>
              <a:rPr lang="en-US" dirty="0">
                <a:solidFill>
                  <a:schemeClr val="bg1"/>
                </a:solidFill>
              </a:rPr>
              <a:t>More Payer-Provider Challenges - Cigna</a:t>
            </a:r>
            <a:br>
              <a:rPr lang="en-US" dirty="0">
                <a:solidFill>
                  <a:schemeClr val="bg1"/>
                </a:solidFill>
              </a:rPr>
            </a:br>
            <a:r>
              <a:rPr lang="en-US" sz="4000" dirty="0">
                <a:solidFill>
                  <a:srgbClr val="00B050"/>
                </a:solidFill>
              </a:rPr>
              <a:t>No longer paying drug administration </a:t>
            </a:r>
            <a:endParaRPr lang="en-US" dirty="0">
              <a:solidFill>
                <a:srgbClr val="00B050"/>
              </a:solidFill>
            </a:endParaRPr>
          </a:p>
        </p:txBody>
      </p:sp>
      <p:sp>
        <p:nvSpPr>
          <p:cNvPr id="3" name="Content Placeholder 2">
            <a:extLst>
              <a:ext uri="{FF2B5EF4-FFF2-40B4-BE49-F238E27FC236}">
                <a16:creationId xmlns:a16="http://schemas.microsoft.com/office/drawing/2014/main" id="{651F17E1-A9F2-4FB5-B3E5-89448C164051}"/>
              </a:ext>
            </a:extLst>
          </p:cNvPr>
          <p:cNvSpPr>
            <a:spLocks noGrp="1"/>
          </p:cNvSpPr>
          <p:nvPr>
            <p:ph idx="4294967295"/>
          </p:nvPr>
        </p:nvSpPr>
        <p:spPr>
          <a:xfrm>
            <a:off x="91440" y="1493519"/>
            <a:ext cx="7882129" cy="5227955"/>
          </a:xfrm>
        </p:spPr>
        <p:txBody>
          <a:bodyPr>
            <a:noAutofit/>
          </a:bodyPr>
          <a:lstStyle/>
          <a:p>
            <a:pPr marL="0" indent="0">
              <a:lnSpc>
                <a:spcPct val="100000"/>
              </a:lnSpc>
              <a:spcBef>
                <a:spcPts val="0"/>
              </a:spcBef>
              <a:buNone/>
            </a:pPr>
            <a:r>
              <a:rPr lang="en-US" sz="2000" b="1" dirty="0"/>
              <a:t>Effective 5-19:  Reimbursement policy for infusion and injection</a:t>
            </a:r>
            <a:r>
              <a:rPr lang="en-US" sz="2000" dirty="0"/>
              <a:t>  </a:t>
            </a:r>
          </a:p>
          <a:p>
            <a:pPr>
              <a:lnSpc>
                <a:spcPct val="100000"/>
              </a:lnSpc>
              <a:spcBef>
                <a:spcPts val="0"/>
              </a:spcBef>
            </a:pPr>
            <a:r>
              <a:rPr lang="en-US" sz="1800" dirty="0"/>
              <a:t>“</a:t>
            </a:r>
            <a:r>
              <a:rPr lang="en-US" sz="1800" i="1" dirty="0"/>
              <a:t>We routinely review our coverages, reimbursement and administrative policies…  In that review, we take into consideration one or more of the following:  evidence-based medicine, professional society recommendations, CMS guidance, industry standards and our other existing policies</a:t>
            </a:r>
            <a:r>
              <a:rPr lang="en-US" sz="1800" dirty="0"/>
              <a:t>.”</a:t>
            </a:r>
          </a:p>
          <a:p>
            <a:pPr>
              <a:lnSpc>
                <a:spcPct val="100000"/>
              </a:lnSpc>
              <a:spcBef>
                <a:spcPts val="0"/>
              </a:spcBef>
            </a:pPr>
            <a:r>
              <a:rPr lang="en-US" sz="1800" dirty="0"/>
              <a:t>‘</a:t>
            </a:r>
            <a:r>
              <a:rPr lang="en-US" sz="1800" i="1" dirty="0"/>
              <a:t>As a result of this review, we want to make you aware that we will </a:t>
            </a:r>
            <a:r>
              <a:rPr lang="en-US" sz="1800" i="1" u="sng" dirty="0"/>
              <a:t>NO LONGER SEPARATELY REIMBURSE</a:t>
            </a:r>
            <a:r>
              <a:rPr lang="en-US" sz="1800" i="1" dirty="0"/>
              <a:t> infusion and injection administration services billed by facilities because infusion and injections administration services are considered </a:t>
            </a:r>
            <a:r>
              <a:rPr lang="en-US" sz="1800" i="1" u="sng" dirty="0"/>
              <a:t>INCIDENTAL TO THE PRIMARY SERVICE</a:t>
            </a:r>
            <a:r>
              <a:rPr lang="en-US" sz="1800" i="1" dirty="0"/>
              <a:t> and are not separately reimbursable</a:t>
            </a:r>
            <a:r>
              <a:rPr lang="en-US" sz="1800" dirty="0"/>
              <a:t>.”</a:t>
            </a:r>
          </a:p>
          <a:p>
            <a:pPr>
              <a:lnSpc>
                <a:spcPct val="100000"/>
              </a:lnSpc>
              <a:spcBef>
                <a:spcPts val="0"/>
              </a:spcBef>
            </a:pPr>
            <a:r>
              <a:rPr lang="en-US" sz="1800" dirty="0"/>
              <a:t>“</a:t>
            </a:r>
            <a:r>
              <a:rPr lang="en-US" sz="1800" i="1" dirty="0"/>
              <a:t>The affected CPT codes:  96360-96379 and 96521 thru 96523.  This aligns with our current reimbursement policies for facility routine supplies.  (EXCLUDES: Chemo  96400-530 and sub-</a:t>
            </a:r>
            <a:r>
              <a:rPr lang="en-US" sz="1800" i="1" dirty="0" err="1"/>
              <a:t>inj</a:t>
            </a:r>
            <a:r>
              <a:rPr lang="en-US" sz="1800" i="1" dirty="0"/>
              <a:t> 96372)”</a:t>
            </a:r>
          </a:p>
          <a:p>
            <a:pPr>
              <a:lnSpc>
                <a:spcPct val="100000"/>
              </a:lnSpc>
              <a:spcBef>
                <a:spcPts val="0"/>
              </a:spcBef>
            </a:pPr>
            <a:r>
              <a:rPr lang="en-US" sz="1800" b="1" u="sng" dirty="0"/>
              <a:t>NOTE</a:t>
            </a:r>
            <a:r>
              <a:rPr lang="en-US" sz="1800" dirty="0"/>
              <a:t>: “</a:t>
            </a:r>
            <a:r>
              <a:rPr lang="en-US" sz="1800" i="1" dirty="0"/>
              <a:t>In Nov, 2018, we began applying this update to claims from the ER DEPARTMENTS.  This updates expands to all areas within a facility.” </a:t>
            </a:r>
          </a:p>
          <a:p>
            <a:pPr lvl="1">
              <a:lnSpc>
                <a:spcPct val="100000"/>
              </a:lnSpc>
              <a:spcBef>
                <a:spcPts val="0"/>
              </a:spcBef>
            </a:pPr>
            <a:r>
              <a:rPr lang="en-US" sz="1400" dirty="0"/>
              <a:t>(No observation or ER. What if have chemo and non-chemo drugs at the same treatment time?)</a:t>
            </a:r>
          </a:p>
          <a:p>
            <a:pPr>
              <a:lnSpc>
                <a:spcPct val="100000"/>
              </a:lnSpc>
              <a:spcBef>
                <a:spcPts val="0"/>
              </a:spcBef>
            </a:pPr>
            <a:r>
              <a:rPr lang="en-US" sz="1800" b="1" dirty="0"/>
              <a:t>WOW! </a:t>
            </a:r>
            <a:r>
              <a:rPr lang="en-US" sz="1800" dirty="0"/>
              <a:t>A) What is the primary service that is being paid?  B) If it is drugs, are you getting full billed charges as it must now cover all visit and all infusion costs   C) What about the ER visit or HBC visit?   </a:t>
            </a:r>
          </a:p>
        </p:txBody>
      </p:sp>
    </p:spTree>
    <p:extLst>
      <p:ext uri="{BB962C8B-B14F-4D97-AF65-F5344CB8AC3E}">
        <p14:creationId xmlns:p14="http://schemas.microsoft.com/office/powerpoint/2010/main" val="709839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B0CF22-2234-4D12-8302-E0331F71E92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7DE8600-3E6E-4BE5-A7A1-2091CA608BDC}"/>
              </a:ext>
            </a:extLst>
          </p:cNvPr>
          <p:cNvSpPr>
            <a:spLocks noGrp="1"/>
          </p:cNvSpPr>
          <p:nvPr>
            <p:ph type="title" idx="4294967295"/>
          </p:nvPr>
        </p:nvSpPr>
        <p:spPr>
          <a:xfrm>
            <a:off x="-9144" y="136525"/>
            <a:ext cx="12106656" cy="1325563"/>
          </a:xfrm>
          <a:solidFill>
            <a:srgbClr val="002060"/>
          </a:solidFill>
        </p:spPr>
        <p:txBody>
          <a:bodyPr/>
          <a:lstStyle/>
          <a:p>
            <a:r>
              <a:rPr lang="en-US" dirty="0">
                <a:solidFill>
                  <a:schemeClr val="bg1"/>
                </a:solidFill>
              </a:rPr>
              <a:t>Payer + Provider = New payment relationships</a:t>
            </a:r>
          </a:p>
        </p:txBody>
      </p:sp>
      <p:sp>
        <p:nvSpPr>
          <p:cNvPr id="3" name="Content Placeholder 2">
            <a:extLst>
              <a:ext uri="{FF2B5EF4-FFF2-40B4-BE49-F238E27FC236}">
                <a16:creationId xmlns:a16="http://schemas.microsoft.com/office/drawing/2014/main" id="{61C7547F-FAB8-4127-81A8-DB988C5B44DF}"/>
              </a:ext>
            </a:extLst>
          </p:cNvPr>
          <p:cNvSpPr>
            <a:spLocks noGrp="1"/>
          </p:cNvSpPr>
          <p:nvPr>
            <p:ph sz="half" idx="4294967295"/>
          </p:nvPr>
        </p:nvSpPr>
        <p:spPr>
          <a:xfrm>
            <a:off x="198406" y="1554099"/>
            <a:ext cx="6034754" cy="4899025"/>
          </a:xfrm>
        </p:spPr>
        <p:txBody>
          <a:bodyPr>
            <a:normAutofit fontScale="92500" lnSpcReduction="10000"/>
          </a:bodyPr>
          <a:lstStyle/>
          <a:p>
            <a:pPr marL="0" indent="0">
              <a:buNone/>
            </a:pPr>
            <a:r>
              <a:rPr lang="en-US" b="1" dirty="0"/>
              <a:t>AHA, AHIP and 4 other</a:t>
            </a:r>
            <a:r>
              <a:rPr lang="en-US" dirty="0"/>
              <a:t> </a:t>
            </a:r>
            <a:r>
              <a:rPr lang="en-US" b="1" dirty="0"/>
              <a:t>associations (AMA, BC/BS and MGMA) join</a:t>
            </a:r>
            <a:r>
              <a:rPr lang="en-US" b="1" u="sng" dirty="0"/>
              <a:t> to improve </a:t>
            </a:r>
            <a:r>
              <a:rPr lang="en-US" sz="2900" b="1" u="sng" dirty="0"/>
              <a:t>prior</a:t>
            </a:r>
            <a:r>
              <a:rPr lang="en-US" b="1" u="sng" dirty="0"/>
              <a:t> </a:t>
            </a:r>
            <a:r>
              <a:rPr lang="en-US" sz="3000" b="1" u="sng" dirty="0"/>
              <a:t>authorization</a:t>
            </a:r>
            <a:r>
              <a:rPr lang="en-US" sz="3000" b="1" dirty="0"/>
              <a:t> processes</a:t>
            </a:r>
            <a:r>
              <a:rPr lang="en-US" b="1" dirty="0"/>
              <a:t>. </a:t>
            </a:r>
            <a:r>
              <a:rPr lang="en-US" dirty="0"/>
              <a:t>1-18</a:t>
            </a:r>
          </a:p>
          <a:p>
            <a:r>
              <a:rPr lang="en-US" sz="2200" dirty="0"/>
              <a:t>Six healthcare groups agreed to take steps to make prior authorization processes more effective and efficient.</a:t>
            </a:r>
          </a:p>
          <a:p>
            <a:r>
              <a:rPr lang="en-US" sz="2200" dirty="0"/>
              <a:t>Decrease the # of providers required to comply with prior authorization based on their ‘performance, adherence to evidence-based medical practices or participation in a value-based agreement with the health insurance provider.”</a:t>
            </a:r>
          </a:p>
          <a:p>
            <a:r>
              <a:rPr lang="en-US" sz="2200" dirty="0">
                <a:solidFill>
                  <a:srgbClr val="FF0000"/>
                </a:solidFill>
              </a:rPr>
              <a:t>Prior authorizing only “high value services’. </a:t>
            </a:r>
            <a:r>
              <a:rPr lang="en-US" sz="2200" dirty="0"/>
              <a:t>Insurance plan is determining what value-based </a:t>
            </a:r>
            <a:r>
              <a:rPr lang="en-US" sz="2200" u="sng" dirty="0"/>
              <a:t>payment</a:t>
            </a:r>
            <a:r>
              <a:rPr lang="en-US" sz="2200" dirty="0"/>
              <a:t> looks like… is this really value based care based on the physician’s assessment &amp; believes best care plan?  Who decides?</a:t>
            </a:r>
          </a:p>
          <a:p>
            <a:endParaRPr lang="en-US" sz="2200" dirty="0">
              <a:solidFill>
                <a:srgbClr val="FF0000"/>
              </a:solidFill>
            </a:endParaRPr>
          </a:p>
          <a:p>
            <a:endParaRPr lang="en-US" sz="2200" dirty="0"/>
          </a:p>
          <a:p>
            <a:endParaRPr lang="en-US" sz="2000" dirty="0"/>
          </a:p>
        </p:txBody>
      </p:sp>
      <p:sp>
        <p:nvSpPr>
          <p:cNvPr id="4" name="Content Placeholder 3">
            <a:extLst>
              <a:ext uri="{FF2B5EF4-FFF2-40B4-BE49-F238E27FC236}">
                <a16:creationId xmlns:a16="http://schemas.microsoft.com/office/drawing/2014/main" id="{FD638551-E1C7-4463-BEE1-057CBD1DB383}"/>
              </a:ext>
            </a:extLst>
          </p:cNvPr>
          <p:cNvSpPr>
            <a:spLocks noGrp="1"/>
          </p:cNvSpPr>
          <p:nvPr>
            <p:ph sz="half" idx="4294967295"/>
          </p:nvPr>
        </p:nvSpPr>
        <p:spPr>
          <a:xfrm>
            <a:off x="6571488" y="1554099"/>
            <a:ext cx="5318474" cy="4570413"/>
          </a:xfrm>
        </p:spPr>
        <p:txBody>
          <a:bodyPr>
            <a:normAutofit fontScale="77500" lnSpcReduction="20000"/>
          </a:bodyPr>
          <a:lstStyle/>
          <a:p>
            <a:pPr marL="0" indent="0">
              <a:buNone/>
            </a:pPr>
            <a:r>
              <a:rPr lang="en-US" sz="3000" b="1" dirty="0"/>
              <a:t>Disney partners with 2 Florida health systems to offer HMO. 2-18</a:t>
            </a:r>
          </a:p>
          <a:p>
            <a:r>
              <a:rPr lang="en-US" sz="2200" b="1" dirty="0"/>
              <a:t>Directly contracted </a:t>
            </a:r>
            <a:r>
              <a:rPr lang="en-US" sz="2200" dirty="0"/>
              <a:t>with Orlando Health/6 acute hospitals and Florida hospital, Orlando/20 campuses to roll out two insurance plans for Disney employees. </a:t>
            </a:r>
          </a:p>
          <a:p>
            <a:r>
              <a:rPr lang="en-US" sz="2200" b="1" dirty="0"/>
              <a:t>Goal</a:t>
            </a:r>
            <a:r>
              <a:rPr lang="en-US" sz="2200" dirty="0"/>
              <a:t>: lower healthcare costs, higher outcomes</a:t>
            </a:r>
          </a:p>
          <a:p>
            <a:r>
              <a:rPr lang="en-US" sz="2200" dirty="0"/>
              <a:t>Using Cigna/Allegiance to administer the program.</a:t>
            </a:r>
          </a:p>
          <a:p>
            <a:r>
              <a:rPr lang="en-US" sz="2200" b="1" dirty="0"/>
              <a:t>NOTE</a:t>
            </a:r>
            <a:r>
              <a:rPr lang="en-US" sz="2200" dirty="0"/>
              <a:t>:  Remember employer-owned insurance is still looking for ways to reduce their costs..</a:t>
            </a:r>
          </a:p>
          <a:p>
            <a:r>
              <a:rPr lang="en-US" sz="2200" dirty="0"/>
              <a:t>11% of employers are looking at Direct to health system./  National Bus Group      </a:t>
            </a:r>
          </a:p>
          <a:p>
            <a:r>
              <a:rPr lang="en-US" sz="2200" b="1" dirty="0">
                <a:solidFill>
                  <a:srgbClr val="FF0000"/>
                </a:solidFill>
              </a:rPr>
              <a:t>2021- increase in employer direct to provider contracts</a:t>
            </a:r>
          </a:p>
          <a:p>
            <a:r>
              <a:rPr lang="en-US" sz="2200" b="1" dirty="0">
                <a:solidFill>
                  <a:srgbClr val="FF0000"/>
                </a:solidFill>
              </a:rPr>
              <a:t>TRUST IS THE KEY WITH NEW VALUE BASED RISK CONTRACTS- provider and payers</a:t>
            </a:r>
            <a:r>
              <a:rPr lang="en-US" sz="2200" b="1" dirty="0"/>
              <a:t>.  Who is developing the quality matrix, non-compliant patients, IT functionality, patients understanding of the term VALUE BASED, providing all services to keep leakage from occurring, provider choice, etc.  Value over volume.</a:t>
            </a:r>
          </a:p>
        </p:txBody>
      </p:sp>
      <p:grpSp>
        <p:nvGrpSpPr>
          <p:cNvPr id="10" name="Group 9">
            <a:extLst>
              <a:ext uri="{FF2B5EF4-FFF2-40B4-BE49-F238E27FC236}">
                <a16:creationId xmlns:a16="http://schemas.microsoft.com/office/drawing/2014/main" id="{0D5A0315-362C-6E45-81A1-3362D64A344E}"/>
              </a:ext>
            </a:extLst>
          </p:cNvPr>
          <p:cNvGrpSpPr/>
          <p:nvPr/>
        </p:nvGrpSpPr>
        <p:grpSpPr>
          <a:xfrm>
            <a:off x="10264236" y="60723"/>
            <a:ext cx="1927764" cy="1261538"/>
            <a:chOff x="7928753" y="5860940"/>
            <a:chExt cx="1927764" cy="1261538"/>
          </a:xfrm>
          <a:solidFill>
            <a:schemeClr val="tx1"/>
          </a:solidFill>
        </p:grpSpPr>
        <p:sp>
          <p:nvSpPr>
            <p:cNvPr id="7" name="Oval 6">
              <a:extLst>
                <a:ext uri="{FF2B5EF4-FFF2-40B4-BE49-F238E27FC236}">
                  <a16:creationId xmlns:a16="http://schemas.microsoft.com/office/drawing/2014/main" id="{5B42D0BD-6B40-1A46-84CD-21295E427438}"/>
                </a:ext>
              </a:extLst>
            </p:cNvPr>
            <p:cNvSpPr/>
            <p:nvPr/>
          </p:nvSpPr>
          <p:spPr>
            <a:xfrm>
              <a:off x="7928753" y="5885959"/>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F0ACDE-4DF3-6C46-897E-28401835B8BC}"/>
                </a:ext>
              </a:extLst>
            </p:cNvPr>
            <p:cNvSpPr/>
            <p:nvPr/>
          </p:nvSpPr>
          <p:spPr>
            <a:xfrm>
              <a:off x="8969549" y="5860940"/>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FE72F50-5173-F442-A44C-6EBE8A73AF30}"/>
                </a:ext>
              </a:extLst>
            </p:cNvPr>
            <p:cNvSpPr/>
            <p:nvPr/>
          </p:nvSpPr>
          <p:spPr>
            <a:xfrm>
              <a:off x="8462772" y="6189155"/>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4" name="Graphic 13" descr="Medical with solid fill">
            <a:extLst>
              <a:ext uri="{FF2B5EF4-FFF2-40B4-BE49-F238E27FC236}">
                <a16:creationId xmlns:a16="http://schemas.microsoft.com/office/drawing/2014/main" id="{90D3873E-ED98-364F-A394-2CC77CAF09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20565" y="6133131"/>
            <a:ext cx="914400" cy="914400"/>
          </a:xfrm>
          <a:prstGeom prst="rect">
            <a:avLst/>
          </a:prstGeom>
        </p:spPr>
      </p:pic>
    </p:spTree>
    <p:extLst>
      <p:ext uri="{BB962C8B-B14F-4D97-AF65-F5344CB8AC3E}">
        <p14:creationId xmlns:p14="http://schemas.microsoft.com/office/powerpoint/2010/main" val="2706877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2E04-5892-431B-867E-F6C9D6EE8FA2}"/>
              </a:ext>
            </a:extLst>
          </p:cNvPr>
          <p:cNvSpPr>
            <a:spLocks noGrp="1"/>
          </p:cNvSpPr>
          <p:nvPr>
            <p:ph type="title"/>
          </p:nvPr>
        </p:nvSpPr>
        <p:spPr/>
        <p:txBody>
          <a:bodyPr>
            <a:normAutofit fontScale="90000"/>
          </a:bodyPr>
          <a:lstStyle/>
          <a:p>
            <a:r>
              <a:rPr lang="en-US" dirty="0"/>
              <a:t>Post –discharge, outlier payment, </a:t>
            </a:r>
            <a:r>
              <a:rPr lang="en-US" b="1" dirty="0">
                <a:solidFill>
                  <a:srgbClr val="C00000"/>
                </a:solidFill>
              </a:rPr>
              <a:t>line item audits.  </a:t>
            </a:r>
            <a:r>
              <a:rPr lang="en-US" dirty="0"/>
              <a:t>Commercial, MA, Medicaid Mgt Care. Each payer has their own list, their own justification, internal.</a:t>
            </a:r>
          </a:p>
        </p:txBody>
      </p:sp>
      <p:sp>
        <p:nvSpPr>
          <p:cNvPr id="3" name="Content Placeholder 2">
            <a:extLst>
              <a:ext uri="{FF2B5EF4-FFF2-40B4-BE49-F238E27FC236}">
                <a16:creationId xmlns:a16="http://schemas.microsoft.com/office/drawing/2014/main" id="{FA0A55A5-C266-4659-819D-4AB735F86236}"/>
              </a:ext>
            </a:extLst>
          </p:cNvPr>
          <p:cNvSpPr>
            <a:spLocks noGrp="1"/>
          </p:cNvSpPr>
          <p:nvPr>
            <p:ph idx="1"/>
          </p:nvPr>
        </p:nvSpPr>
        <p:spPr>
          <a:xfrm>
            <a:off x="838200" y="1991360"/>
            <a:ext cx="10825480" cy="4185602"/>
          </a:xfrm>
        </p:spPr>
        <p:txBody>
          <a:bodyPr>
            <a:normAutofit fontScale="92500" lnSpcReduction="10000"/>
          </a:bodyPr>
          <a:lstStyle/>
          <a:p>
            <a:r>
              <a:rPr lang="en-US" dirty="0"/>
              <a:t>If paid by DRG and an outlier payment is expected, here come the line item audits.  If paid a % of billed charges, here come the audits.</a:t>
            </a:r>
          </a:p>
          <a:p>
            <a:r>
              <a:rPr lang="en-US" dirty="0"/>
              <a:t>Absolutely a contract issue.  Join other providers.  Strategize.  Charge the payer for sending records, make decision to </a:t>
            </a:r>
            <a:r>
              <a:rPr lang="en-US" dirty="0">
                <a:solidFill>
                  <a:srgbClr val="C00000"/>
                </a:solidFill>
              </a:rPr>
              <a:t>discontinue the contract</a:t>
            </a:r>
            <a:r>
              <a:rPr lang="en-US" dirty="0"/>
              <a:t>, etc.</a:t>
            </a:r>
          </a:p>
          <a:p>
            <a:r>
              <a:rPr lang="en-US" u="sng" dirty="0"/>
              <a:t>What to expect</a:t>
            </a:r>
            <a:r>
              <a:rPr lang="en-US" dirty="0"/>
              <a:t>?  CMS: </a:t>
            </a:r>
            <a:r>
              <a:rPr lang="en-US" u="sng" dirty="0"/>
              <a:t>R&amp;B covers routine services =nursing</a:t>
            </a:r>
            <a:r>
              <a:rPr lang="en-US" dirty="0"/>
              <a:t>.  Defined?</a:t>
            </a:r>
            <a:br>
              <a:rPr lang="en-US" dirty="0"/>
            </a:br>
            <a:r>
              <a:rPr lang="en-US" dirty="0"/>
              <a:t>	</a:t>
            </a:r>
            <a:r>
              <a:rPr lang="en-US" sz="2400" dirty="0"/>
              <a:t>Unbundling:  Disallowing any separate nursing charges.  R&amp;B covers all nursing inpt uniquely ordered services.  Separately ordered, separate CPT coded during obs or inpt not covered.  NO venipuncture, in-room pt specific ordered treatments/blood transfusion, ICU/ ventilator daily, drug </a:t>
            </a:r>
            <a:r>
              <a:rPr lang="en-US" sz="2400" dirty="0" err="1"/>
              <a:t>adm</a:t>
            </a:r>
            <a:r>
              <a:rPr lang="en-US" sz="2400" dirty="0"/>
              <a:t>, Conscious sedation, assisting provider with procedures/any setting, CPR, suctioning.</a:t>
            </a:r>
          </a:p>
          <a:p>
            <a:pPr marL="457200" lvl="1" indent="0">
              <a:buNone/>
            </a:pPr>
            <a:r>
              <a:rPr lang="en-US" dirty="0"/>
              <a:t>        Routine:  Surgeries.  Disallowing many unique to the patient, unique to the surgery charges.  All covered in the per procedure/per time charge</a:t>
            </a:r>
          </a:p>
          <a:p>
            <a:endParaRPr lang="en-US" dirty="0"/>
          </a:p>
        </p:txBody>
      </p:sp>
      <p:sp>
        <p:nvSpPr>
          <p:cNvPr id="4" name="Slide Number Placeholder 3">
            <a:extLst>
              <a:ext uri="{FF2B5EF4-FFF2-40B4-BE49-F238E27FC236}">
                <a16:creationId xmlns:a16="http://schemas.microsoft.com/office/drawing/2014/main" id="{289EBD46-A324-465D-B528-0E8207D80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DF02110-E5E2-4D78-B530-FFDF73841EC6}"/>
              </a:ext>
            </a:extLst>
          </p:cNvPr>
          <p:cNvPicPr>
            <a:picLocks noChangeAspect="1"/>
          </p:cNvPicPr>
          <p:nvPr/>
        </p:nvPicPr>
        <p:blipFill>
          <a:blip r:embed="rId2"/>
          <a:stretch>
            <a:fillRect/>
          </a:stretch>
        </p:blipFill>
        <p:spPr>
          <a:xfrm>
            <a:off x="8422439" y="4741389"/>
            <a:ext cx="4633362" cy="2871147"/>
          </a:xfrm>
          <a:prstGeom prst="rect">
            <a:avLst/>
          </a:prstGeom>
        </p:spPr>
      </p:pic>
    </p:spTree>
    <p:extLst>
      <p:ext uri="{BB962C8B-B14F-4D97-AF65-F5344CB8AC3E}">
        <p14:creationId xmlns:p14="http://schemas.microsoft.com/office/powerpoint/2010/main" val="3144384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2F3-8D07-4090-8CF9-FA99AB79672B}"/>
              </a:ext>
            </a:extLst>
          </p:cNvPr>
          <p:cNvSpPr>
            <a:spLocks noGrp="1"/>
          </p:cNvSpPr>
          <p:nvPr>
            <p:ph type="title"/>
          </p:nvPr>
        </p:nvSpPr>
        <p:spPr/>
        <p:txBody>
          <a:bodyPr/>
          <a:lstStyle/>
          <a:p>
            <a:r>
              <a:rPr lang="en-US" dirty="0"/>
              <a:t>Impact of Surprise Billing on post payment denials! All size hospitals.</a:t>
            </a:r>
          </a:p>
        </p:txBody>
      </p:sp>
      <p:sp>
        <p:nvSpPr>
          <p:cNvPr id="3" name="Content Placeholder 2">
            <a:extLst>
              <a:ext uri="{FF2B5EF4-FFF2-40B4-BE49-F238E27FC236}">
                <a16:creationId xmlns:a16="http://schemas.microsoft.com/office/drawing/2014/main" id="{9E82670F-52DD-4BBE-BF0A-5F769C5DC605}"/>
              </a:ext>
            </a:extLst>
          </p:cNvPr>
          <p:cNvSpPr>
            <a:spLocks noGrp="1"/>
          </p:cNvSpPr>
          <p:nvPr>
            <p:ph idx="1"/>
          </p:nvPr>
        </p:nvSpPr>
        <p:spPr>
          <a:xfrm>
            <a:off x="838200" y="1825625"/>
            <a:ext cx="10515600" cy="4895850"/>
          </a:xfrm>
        </p:spPr>
        <p:txBody>
          <a:bodyPr>
            <a:normAutofit fontScale="92500" lnSpcReduction="20000"/>
          </a:bodyPr>
          <a:lstStyle/>
          <a:p>
            <a:r>
              <a:rPr lang="en-US" dirty="0"/>
              <a:t>Still fully being developed, but HUGE focus on surprise bill to the pt.</a:t>
            </a:r>
          </a:p>
          <a:p>
            <a:r>
              <a:rPr lang="en-US" dirty="0"/>
              <a:t>If a good faith estimate is made prior, and the claim is billed in line with the provider order, knowledge of reimbursement rules (one set for all payers) and then post submission, payer does audit and denies-impact to pt?</a:t>
            </a:r>
          </a:p>
          <a:p>
            <a:r>
              <a:rPr lang="en-US" dirty="0"/>
              <a:t>Provider accepts change to obs/post discharge – pt has a new out of pocket. (Or provider elects not to bill the pt due to financial hardship)</a:t>
            </a:r>
          </a:p>
          <a:p>
            <a:r>
              <a:rPr lang="en-US" dirty="0"/>
              <a:t>Payer assigns liability to the provider and says nothing can be billed to the pt.  Where does it say that is allowed in the contract? This is arbitrary and means the provider has 100% loss of denied items.</a:t>
            </a:r>
          </a:p>
          <a:p>
            <a:r>
              <a:rPr lang="en-US" dirty="0"/>
              <a:t>Provider challenges all denials – but cost is high to fight </a:t>
            </a:r>
            <a:r>
              <a:rPr lang="en-US" dirty="0">
                <a:solidFill>
                  <a:srgbClr val="C00000"/>
                </a:solidFill>
              </a:rPr>
              <a:t>– gives up and accepts payer decision.  Why?   </a:t>
            </a:r>
            <a:r>
              <a:rPr lang="en-US" dirty="0"/>
              <a:t>The message is – yes, we committed abuse and possibly fraud for billing this way or for these services.  Keep auditing and imposing rules and making us absorb all.   And then go after my friends and neighbor hospitals too.  The payer can say – we had ___% who agreed with our findings.  Wow!</a:t>
            </a:r>
          </a:p>
        </p:txBody>
      </p:sp>
      <p:sp>
        <p:nvSpPr>
          <p:cNvPr id="4" name="Slide Number Placeholder 3">
            <a:extLst>
              <a:ext uri="{FF2B5EF4-FFF2-40B4-BE49-F238E27FC236}">
                <a16:creationId xmlns:a16="http://schemas.microsoft.com/office/drawing/2014/main" id="{743B8FE6-F8F3-4CD4-9800-6EB0DC8B25E7}"/>
              </a:ext>
            </a:extLst>
          </p:cNvPr>
          <p:cNvSpPr>
            <a:spLocks noGrp="1"/>
          </p:cNvSpPr>
          <p:nvPr>
            <p:ph type="sldNum" sz="quarter" idx="12"/>
          </p:nvPr>
        </p:nvSpPr>
        <p:spPr/>
        <p:txBody>
          <a:bodyPr/>
          <a:lstStyle/>
          <a:p>
            <a:fld id="{DE28991D-4BBB-4EC8-BFAE-22E8EB6417DD}" type="slidenum">
              <a:rPr lang="en-US" smtClean="0"/>
              <a:t>59</a:t>
            </a:fld>
            <a:endParaRPr lang="en-US" dirty="0"/>
          </a:p>
        </p:txBody>
      </p:sp>
    </p:spTree>
    <p:extLst>
      <p:ext uri="{BB962C8B-B14F-4D97-AF65-F5344CB8AC3E}">
        <p14:creationId xmlns:p14="http://schemas.microsoft.com/office/powerpoint/2010/main" val="229741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F85E-BD71-4EB4-86AE-971E30CC13F7}"/>
              </a:ext>
            </a:extLst>
          </p:cNvPr>
          <p:cNvSpPr>
            <a:spLocks noGrp="1"/>
          </p:cNvSpPr>
          <p:nvPr>
            <p:ph type="title"/>
          </p:nvPr>
        </p:nvSpPr>
        <p:spPr>
          <a:xfrm>
            <a:off x="838200" y="365126"/>
            <a:ext cx="10515600" cy="615950"/>
          </a:xfrm>
        </p:spPr>
        <p:txBody>
          <a:bodyPr>
            <a:normAutofit fontScale="90000"/>
          </a:bodyPr>
          <a:lstStyle/>
          <a:p>
            <a:r>
              <a:rPr lang="en-US" b="1" dirty="0">
                <a:solidFill>
                  <a:srgbClr val="FF0000"/>
                </a:solidFill>
              </a:rPr>
              <a:t>Topics for fun discussion- External Payer Issues</a:t>
            </a:r>
          </a:p>
        </p:txBody>
      </p:sp>
      <p:sp>
        <p:nvSpPr>
          <p:cNvPr id="3" name="Content Placeholder 2">
            <a:extLst>
              <a:ext uri="{FF2B5EF4-FFF2-40B4-BE49-F238E27FC236}">
                <a16:creationId xmlns:a16="http://schemas.microsoft.com/office/drawing/2014/main" id="{B629575B-9698-46F6-800A-47D6733EDBA1}"/>
              </a:ext>
            </a:extLst>
          </p:cNvPr>
          <p:cNvSpPr>
            <a:spLocks noGrp="1"/>
          </p:cNvSpPr>
          <p:nvPr>
            <p:ph idx="1"/>
          </p:nvPr>
        </p:nvSpPr>
        <p:spPr>
          <a:xfrm>
            <a:off x="838200" y="1238251"/>
            <a:ext cx="10515600" cy="5715000"/>
          </a:xfrm>
        </p:spPr>
        <p:txBody>
          <a:bodyPr>
            <a:normAutofit fontScale="85000" lnSpcReduction="20000"/>
          </a:bodyPr>
          <a:lstStyle/>
          <a:p>
            <a:r>
              <a:rPr lang="en-US" dirty="0"/>
              <a:t>Traditional Medicare</a:t>
            </a:r>
          </a:p>
          <a:p>
            <a:pPr lvl="1"/>
            <a:r>
              <a:rPr lang="en-US" dirty="0"/>
              <a:t>2 MN /short stays</a:t>
            </a:r>
          </a:p>
          <a:p>
            <a:pPr lvl="1"/>
            <a:r>
              <a:rPr lang="en-US" dirty="0"/>
              <a:t>RAC focusing on joint replacement/short stays</a:t>
            </a:r>
          </a:p>
          <a:p>
            <a:pPr lvl="1"/>
            <a:r>
              <a:rPr lang="en-US" dirty="0"/>
              <a:t>Other audits that result in changes to prior authorization, other</a:t>
            </a:r>
          </a:p>
          <a:p>
            <a:pPr lvl="1"/>
            <a:r>
              <a:rPr lang="en-US" dirty="0"/>
              <a:t>OIG looking at lab billings/COVID testing</a:t>
            </a:r>
          </a:p>
          <a:p>
            <a:r>
              <a:rPr lang="en-US" dirty="0"/>
              <a:t>Medicare Advantage/Part 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Record request- Risk adjustment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Prior authorizations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Post payment denials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srgbClr val="000000"/>
                </a:solidFill>
                <a:latin typeface="Calibri" panose="020F0502020204030204"/>
              </a:rPr>
              <a:t>3 ‘s:  DRG Downgrades, Inpt vs Obs Disputes, Readmission Denials</a:t>
            </a:r>
            <a:endParaRPr lang="en-US" sz="2400" dirty="0"/>
          </a:p>
          <a:p>
            <a:r>
              <a:rPr lang="en-US" dirty="0"/>
              <a:t>Other payer</a:t>
            </a:r>
          </a:p>
          <a:p>
            <a:pPr lvl="1"/>
            <a:r>
              <a:rPr lang="en-US" dirty="0"/>
              <a:t>Prior authorizations</a:t>
            </a:r>
          </a:p>
          <a:p>
            <a:pPr lvl="1"/>
            <a:r>
              <a:rPr lang="en-US" dirty="0"/>
              <a:t>Site of service</a:t>
            </a:r>
          </a:p>
          <a:p>
            <a:pPr lvl="1"/>
            <a:r>
              <a:rPr lang="en-US" dirty="0"/>
              <a:t>ER E&amp;M/payer specific requirements</a:t>
            </a:r>
          </a:p>
          <a:p>
            <a:pPr lvl="1"/>
            <a:r>
              <a:rPr lang="en-US" dirty="0"/>
              <a:t>ER vs non-emergent</a:t>
            </a:r>
          </a:p>
          <a:p>
            <a:pPr lvl="1"/>
            <a:r>
              <a:rPr lang="en-US" dirty="0"/>
              <a:t>Inpt vs obs – what criteria?</a:t>
            </a:r>
          </a:p>
          <a:p>
            <a:pPr lvl="1"/>
            <a:r>
              <a:rPr lang="en-US" dirty="0"/>
              <a:t>Line item audits</a:t>
            </a:r>
          </a:p>
          <a:p>
            <a:pPr lvl="1"/>
            <a:r>
              <a:rPr lang="en-US" dirty="0"/>
              <a:t>Post payment denials  *Think surprise billing protection to the pt.*</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94FB45C-A643-4C3B-A911-FABD65FE58B8}"/>
              </a:ext>
            </a:extLst>
          </p:cNvPr>
          <p:cNvSpPr>
            <a:spLocks noGrp="1"/>
          </p:cNvSpPr>
          <p:nvPr>
            <p:ph type="sldNum" sz="quarter" idx="12"/>
          </p:nvPr>
        </p:nvSpPr>
        <p:spPr/>
        <p:txBody>
          <a:bodyPr/>
          <a:lstStyle/>
          <a:p>
            <a:fld id="{DE28991D-4BBB-4EC8-BFAE-22E8EB6417DD}" type="slidenum">
              <a:rPr lang="en-US" smtClean="0"/>
              <a:t>6</a:t>
            </a:fld>
            <a:endParaRPr lang="en-US" dirty="0"/>
          </a:p>
        </p:txBody>
      </p:sp>
    </p:spTree>
    <p:extLst>
      <p:ext uri="{BB962C8B-B14F-4D97-AF65-F5344CB8AC3E}">
        <p14:creationId xmlns:p14="http://schemas.microsoft.com/office/powerpoint/2010/main" val="1167011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B93821C-5ADE-4DE6-8EB8-3F4B4A0C8BA2}"/>
              </a:ext>
            </a:extLst>
          </p:cNvPr>
          <p:cNvSpPr>
            <a:spLocks noGrp="1" noChangeArrowheads="1"/>
          </p:cNvSpPr>
          <p:nvPr>
            <p:ph type="title"/>
          </p:nvPr>
        </p:nvSpPr>
        <p:spPr>
          <a:xfrm>
            <a:off x="2506664" y="457200"/>
            <a:ext cx="7704137" cy="1981200"/>
          </a:xfrm>
        </p:spPr>
        <p:txBody>
          <a:bodyPr/>
          <a:lstStyle/>
          <a:p>
            <a:r>
              <a:rPr lang="en-US" altLang="en-US" sz="2700">
                <a:ln>
                  <a:noFill/>
                </a:ln>
              </a:rPr>
              <a:t>Hot spots for audit- Payer </a:t>
            </a:r>
            <a:br>
              <a:rPr lang="en-US" altLang="en-US" sz="2700">
                <a:ln>
                  <a:noFill/>
                </a:ln>
              </a:rPr>
            </a:br>
            <a:r>
              <a:rPr lang="en-US" altLang="en-US" sz="2700">
                <a:ln>
                  <a:noFill/>
                </a:ln>
              </a:rPr>
              <a:t>and internal </a:t>
            </a:r>
            <a:r>
              <a:rPr lang="en-US" altLang="en-US">
                <a:ln>
                  <a:noFill/>
                </a:ln>
              </a:rPr>
              <a:t>– </a:t>
            </a:r>
            <a:r>
              <a:rPr lang="en-US" altLang="en-US">
                <a:ln>
                  <a:noFill/>
                </a:ln>
                <a:solidFill>
                  <a:srgbClr val="FF0000"/>
                </a:solidFill>
              </a:rPr>
              <a:t>CHARGE CAPTURE</a:t>
            </a:r>
            <a:r>
              <a:rPr lang="en-US" altLang="en-US">
                <a:ln>
                  <a:noFill/>
                </a:ln>
              </a:rPr>
              <a:t>	</a:t>
            </a:r>
          </a:p>
        </p:txBody>
      </p:sp>
      <p:sp>
        <p:nvSpPr>
          <p:cNvPr id="14339" name="Content Placeholder 2">
            <a:extLst>
              <a:ext uri="{FF2B5EF4-FFF2-40B4-BE49-F238E27FC236}">
                <a16:creationId xmlns:a16="http://schemas.microsoft.com/office/drawing/2014/main" id="{09108F7A-593F-4BDA-8FD4-6058FB7D323B}"/>
              </a:ext>
            </a:extLst>
          </p:cNvPr>
          <p:cNvSpPr>
            <a:spLocks noGrp="1" noChangeArrowheads="1"/>
          </p:cNvSpPr>
          <p:nvPr>
            <p:ph idx="1"/>
          </p:nvPr>
        </p:nvSpPr>
        <p:spPr>
          <a:xfrm>
            <a:off x="2506664" y="2667001"/>
            <a:ext cx="7704137" cy="3332163"/>
          </a:xfrm>
        </p:spPr>
        <p:txBody>
          <a:bodyPr/>
          <a:lstStyle/>
          <a:p>
            <a:r>
              <a:rPr lang="en-US" altLang="en-US" sz="2000"/>
              <a:t>Does the order match the service documented that matches the billed item/UB- </a:t>
            </a:r>
            <a:r>
              <a:rPr lang="en-US" altLang="en-US" sz="2000">
                <a:solidFill>
                  <a:srgbClr val="FF0000"/>
                </a:solidFill>
              </a:rPr>
              <a:t>the 3 step</a:t>
            </a:r>
            <a:r>
              <a:rPr lang="en-US" altLang="en-US" sz="2000"/>
              <a:t>! (charge/chart audit)</a:t>
            </a:r>
          </a:p>
          <a:p>
            <a:endParaRPr lang="en-US" altLang="en-US" sz="2000"/>
          </a:p>
          <a:p>
            <a:endParaRPr lang="en-US" altLang="en-US" sz="2000"/>
          </a:p>
          <a:p>
            <a:endParaRPr lang="en-US" altLang="en-US" sz="2000"/>
          </a:p>
          <a:p>
            <a:endParaRPr lang="en-US" altLang="en-US" sz="2000"/>
          </a:p>
          <a:p>
            <a:r>
              <a:rPr lang="en-US" altLang="en-US" u="sng"/>
              <a:t>Hot spots for audit:</a:t>
            </a:r>
          </a:p>
          <a:p>
            <a:pPr>
              <a:buFont typeface="Wingdings 2" panose="05020102010507070707" pitchFamily="82" charset="2"/>
              <a:buNone/>
            </a:pPr>
            <a:r>
              <a:rPr lang="en-US" altLang="en-US"/>
              <a:t>	</a:t>
            </a:r>
            <a:r>
              <a:rPr lang="en-US" altLang="en-US" sz="1800"/>
              <a:t>Wastage – Single dose vial/SDV vs Multi-dose vial/MDV; SDV wastage must be documented to bill. No ability to bill wastage with MDV.  JW modifier is not required for drugs that are not separately billable. CAH paid billed charges. </a:t>
            </a:r>
            <a:r>
              <a:rPr lang="en-US" altLang="en-US" sz="2000"/>
              <a:t>(</a:t>
            </a:r>
            <a:r>
              <a:rPr lang="en-US" altLang="en-US" sz="1400"/>
              <a:t>CMS pub 100-04 Chpt 17, section 40)   Nursing, pharmacy, RT, imaging, anesthesia = hot!</a:t>
            </a:r>
          </a:p>
          <a:p>
            <a:pPr>
              <a:buFont typeface="Wingdings 2" panose="05020102010507070707" pitchFamily="82" charset="2"/>
              <a:buNone/>
            </a:pPr>
            <a:r>
              <a:rPr lang="en-US" altLang="en-US" sz="1400"/>
              <a:t>		</a:t>
            </a:r>
            <a:r>
              <a:rPr lang="en-US" altLang="en-US"/>
              <a:t>Original order changed after receipt.. Did referring physician’s order change in the record?</a:t>
            </a:r>
            <a:br>
              <a:rPr lang="en-US" altLang="en-US" sz="1400"/>
            </a:br>
            <a:r>
              <a:rPr lang="en-US" altLang="en-US" sz="1400"/>
              <a:t> </a:t>
            </a:r>
            <a:br>
              <a:rPr lang="en-US" altLang="en-US"/>
            </a:br>
            <a:r>
              <a:rPr lang="en-US" altLang="en-US"/>
              <a:t>	Protocol – must be ordered pt specific</a:t>
            </a:r>
          </a:p>
          <a:p>
            <a:pPr lvl="3">
              <a:buFont typeface="Wingdings 2" panose="05020102010507070707" pitchFamily="82" charset="2"/>
              <a:buNone/>
            </a:pPr>
            <a:r>
              <a:rPr lang="en-US" altLang="en-US"/>
              <a:t>	(OB, LAB/CBC vs CBC w/diff, Imaging, RT, pharmacy, others?)</a:t>
            </a:r>
          </a:p>
          <a:p>
            <a:pPr lvl="3">
              <a:buFont typeface="Wingdings 2" panose="05020102010507070707" pitchFamily="82" charset="2"/>
              <a:buNone/>
            </a:pPr>
            <a:endParaRPr lang="en-US" altLang="en-US" sz="2800"/>
          </a:p>
          <a:p>
            <a:pPr lvl="3">
              <a:buFont typeface="Wingdings 2" panose="05020102010507070707" pitchFamily="82" charset="2"/>
              <a:buNone/>
            </a:pPr>
            <a:r>
              <a:rPr lang="en-US" altLang="en-US"/>
              <a:t> </a:t>
            </a:r>
          </a:p>
          <a:p>
            <a:pPr lvl="3">
              <a:buFont typeface="Wingdings 2" panose="05020102010507070707" pitchFamily="82" charset="2"/>
              <a:buNone/>
            </a:pPr>
            <a:r>
              <a:rPr lang="en-US" altLang="en-US"/>
              <a:t>  </a:t>
            </a:r>
          </a:p>
          <a:p>
            <a:pPr lvl="3">
              <a:buFont typeface="Wingdings 2" panose="05020102010507070707" pitchFamily="82" charset="2"/>
              <a:buNone/>
            </a:pPr>
            <a:endParaRPr lang="en-US" altLang="en-US"/>
          </a:p>
          <a:p>
            <a:pPr lvl="3">
              <a:buFont typeface="Wingdings 2" panose="05020102010507070707" pitchFamily="82" charset="2"/>
              <a:buNone/>
            </a:pPr>
            <a:r>
              <a:rPr lang="en-US" altLang="en-US"/>
              <a:t>	</a:t>
            </a:r>
          </a:p>
        </p:txBody>
      </p:sp>
      <p:sp>
        <p:nvSpPr>
          <p:cNvPr id="14340" name="Slide Number Placeholder 3">
            <a:extLst>
              <a:ext uri="{FF2B5EF4-FFF2-40B4-BE49-F238E27FC236}">
                <a16:creationId xmlns:a16="http://schemas.microsoft.com/office/drawing/2014/main" id="{2EEF12D6-C39E-4FF0-AFDF-094CA22AE0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32EDC-DFAD-4309-AF94-23641FCDFD5F}" type="slidenum">
              <a:rPr kumimoji="0" lang="en-US" altLang="en-US" sz="11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1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endParaRPr>
          </a:p>
        </p:txBody>
      </p:sp>
      <p:sp>
        <p:nvSpPr>
          <p:cNvPr id="3" name="Date Placeholder 2">
            <a:extLst>
              <a:ext uri="{FF2B5EF4-FFF2-40B4-BE49-F238E27FC236}">
                <a16:creationId xmlns:a16="http://schemas.microsoft.com/office/drawing/2014/main" id="{58866823-7AB4-4C7D-B195-B45C05A510FD}"/>
              </a:ext>
            </a:extLst>
          </p:cNvPr>
          <p:cNvSpPr>
            <a:spLocks noGrp="1"/>
          </p:cNvSpPr>
          <p:nvPr>
            <p:ph type="dt"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67019725"/>
      </p:ext>
    </p:extLst>
  </p:cSld>
  <p:clrMapOvr>
    <a:masterClrMapping/>
  </p:clrMapOvr>
  <p:transition>
    <p:plu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EE279CBB-0EFC-4CA8-A58D-2B164EEF80BA}"/>
              </a:ext>
            </a:extLst>
          </p:cNvPr>
          <p:cNvSpPr>
            <a:spLocks noGrp="1" noChangeArrowheads="1"/>
          </p:cNvSpPr>
          <p:nvPr>
            <p:ph type="title"/>
          </p:nvPr>
        </p:nvSpPr>
        <p:spPr>
          <a:xfrm>
            <a:off x="1981200" y="-533400"/>
            <a:ext cx="7239000" cy="1600200"/>
          </a:xfrm>
        </p:spPr>
        <p:txBody>
          <a:bodyPr>
            <a:normAutofit fontScale="90000"/>
          </a:bodyPr>
          <a:lstStyle/>
          <a:p>
            <a:pPr eaLnBrk="1" fontAlgn="auto" hangingPunct="1">
              <a:spcAft>
                <a:spcPts val="0"/>
              </a:spcAft>
              <a:defRPr/>
            </a:pPr>
            <a:br>
              <a:rPr lang="en-US" u="sng" dirty="0"/>
            </a:br>
            <a:br>
              <a:rPr lang="en-US" u="sng" dirty="0"/>
            </a:br>
            <a:br>
              <a:rPr lang="en-US" u="sng" dirty="0"/>
            </a:br>
            <a:r>
              <a:rPr lang="en-US" u="sng" dirty="0"/>
              <a:t>And then there was Charge Capture-- Identify areas of concern- VALUE ADDED</a:t>
            </a:r>
          </a:p>
        </p:txBody>
      </p:sp>
      <p:sp>
        <p:nvSpPr>
          <p:cNvPr id="15363" name="Rectangle 3">
            <a:extLst>
              <a:ext uri="{FF2B5EF4-FFF2-40B4-BE49-F238E27FC236}">
                <a16:creationId xmlns:a16="http://schemas.microsoft.com/office/drawing/2014/main" id="{90D8EB61-864F-4E2E-A781-ADE3733ED085}"/>
              </a:ext>
            </a:extLst>
          </p:cNvPr>
          <p:cNvSpPr>
            <a:spLocks noGrp="1" noChangeArrowheads="1"/>
          </p:cNvSpPr>
          <p:nvPr>
            <p:ph idx="1"/>
          </p:nvPr>
        </p:nvSpPr>
        <p:spPr>
          <a:xfrm>
            <a:off x="2409826" y="2133601"/>
            <a:ext cx="6810375" cy="4322763"/>
          </a:xfrm>
        </p:spPr>
        <p:txBody>
          <a:bodyPr/>
          <a:lstStyle/>
          <a:p>
            <a:pPr eaLnBrk="1" hangingPunct="1"/>
            <a:r>
              <a:rPr lang="en-US" altLang="en-US" sz="3200" b="1"/>
              <a:t>Lost Charges/Revenue w/Compliant orders/documentation</a:t>
            </a:r>
          </a:p>
          <a:p>
            <a:pPr eaLnBrk="1" hangingPunct="1"/>
            <a:r>
              <a:rPr lang="en-US" altLang="en-US" sz="3200" b="1"/>
              <a:t>Daily Charge Reconciliation</a:t>
            </a:r>
          </a:p>
          <a:p>
            <a:pPr eaLnBrk="1" hangingPunct="1"/>
            <a:r>
              <a:rPr lang="en-US" altLang="en-US" sz="3200" b="1"/>
              <a:t>Cost of Late Charges</a:t>
            </a:r>
          </a:p>
          <a:p>
            <a:pPr eaLnBrk="1" hangingPunct="1"/>
            <a:r>
              <a:rPr lang="en-US" altLang="en-US" sz="3200" b="1"/>
              <a:t>And easy chart/charge audit ideas to identify documentation challenges and charge alignment</a:t>
            </a:r>
          </a:p>
          <a:p>
            <a:pPr eaLnBrk="1" hangingPunct="1"/>
            <a:endParaRPr lang="en-US" altLang="en-US"/>
          </a:p>
        </p:txBody>
      </p:sp>
      <p:sp>
        <p:nvSpPr>
          <p:cNvPr id="15364" name="Slide Number Placeholder 5">
            <a:extLst>
              <a:ext uri="{FF2B5EF4-FFF2-40B4-BE49-F238E27FC236}">
                <a16:creationId xmlns:a16="http://schemas.microsoft.com/office/drawing/2014/main" id="{8BF08CE6-B231-4FAB-A9D8-1A905E147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F4528A-14ED-4964-81EA-2D177BC6BCB9}" type="slidenum">
              <a:rPr kumimoji="0" lang="en-US" altLang="en-US" sz="11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4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endParaRPr>
          </a:p>
        </p:txBody>
      </p:sp>
      <p:pic>
        <p:nvPicPr>
          <p:cNvPr id="15365" name="Picture 1">
            <a:extLst>
              <a:ext uri="{FF2B5EF4-FFF2-40B4-BE49-F238E27FC236}">
                <a16:creationId xmlns:a16="http://schemas.microsoft.com/office/drawing/2014/main" id="{0351C5E7-4676-4EE3-854C-BF60EA36E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1" y="3106738"/>
            <a:ext cx="1679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BD091A7-4CFB-47AC-893C-8F3E8A987730}"/>
              </a:ext>
            </a:extLst>
          </p:cNvPr>
          <p:cNvSpPr>
            <a:spLocks noGrp="1"/>
          </p:cNvSpPr>
          <p:nvPr>
            <p:ph type="dt"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28678708"/>
      </p:ext>
    </p:extLst>
  </p:cSld>
  <p:clrMapOvr>
    <a:masterClrMapping/>
  </p:clrMapOvr>
  <p:transition>
    <p:plu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812AD23-A6A1-4359-8090-80F52FD17C70}"/>
              </a:ext>
            </a:extLst>
          </p:cNvPr>
          <p:cNvSpPr>
            <a:spLocks noGrp="1" noChangeArrowheads="1"/>
          </p:cNvSpPr>
          <p:nvPr>
            <p:ph type="title"/>
          </p:nvPr>
        </p:nvSpPr>
        <p:spPr>
          <a:xfrm>
            <a:off x="1981200" y="76200"/>
            <a:ext cx="7239000" cy="1143000"/>
          </a:xfrm>
        </p:spPr>
        <p:txBody>
          <a:bodyPr/>
          <a:lstStyle/>
          <a:p>
            <a:pPr eaLnBrk="1" hangingPunct="1"/>
            <a:r>
              <a:rPr lang="en-US" altLang="en-US">
                <a:ln>
                  <a:noFill/>
                </a:ln>
              </a:rPr>
              <a:t>Hot Spots for Lost Revenue</a:t>
            </a:r>
          </a:p>
        </p:txBody>
      </p:sp>
      <p:sp>
        <p:nvSpPr>
          <p:cNvPr id="16387" name="Content Placeholder 2">
            <a:extLst>
              <a:ext uri="{FF2B5EF4-FFF2-40B4-BE49-F238E27FC236}">
                <a16:creationId xmlns:a16="http://schemas.microsoft.com/office/drawing/2014/main" id="{EFBCB695-4A70-41E1-AEBC-BD8432F94B21}"/>
              </a:ext>
            </a:extLst>
          </p:cNvPr>
          <p:cNvSpPr>
            <a:spLocks noGrp="1" noChangeArrowheads="1"/>
          </p:cNvSpPr>
          <p:nvPr>
            <p:ph idx="1"/>
          </p:nvPr>
        </p:nvSpPr>
        <p:spPr>
          <a:xfrm>
            <a:off x="2667000" y="1371600"/>
            <a:ext cx="7239000" cy="5562600"/>
          </a:xfrm>
        </p:spPr>
        <p:txBody>
          <a:bodyPr/>
          <a:lstStyle/>
          <a:p>
            <a:pPr eaLnBrk="1" hangingPunct="1"/>
            <a:r>
              <a:rPr lang="en-US" altLang="en-US"/>
              <a:t>Recovery – house wide – up to 4-6 hrs</a:t>
            </a:r>
          </a:p>
          <a:p>
            <a:pPr eaLnBrk="1" hangingPunct="1"/>
            <a:r>
              <a:rPr lang="en-US" altLang="en-US"/>
              <a:t>Nursing services in ancillary areas *</a:t>
            </a:r>
          </a:p>
          <a:p>
            <a:pPr eaLnBrk="1" hangingPunct="1"/>
            <a:r>
              <a:rPr lang="en-US" altLang="en-US"/>
              <a:t>Drug Administration – Observation</a:t>
            </a:r>
          </a:p>
          <a:p>
            <a:pPr eaLnBrk="1" hangingPunct="1"/>
            <a:r>
              <a:rPr lang="en-US" altLang="en-US"/>
              <a:t>OB –HBC scheduled visits, delivery rates/levels, labor levels, unplanned *</a:t>
            </a:r>
          </a:p>
          <a:p>
            <a:pPr eaLnBrk="1" hangingPunct="1"/>
            <a:r>
              <a:rPr lang="en-US" altLang="en-US"/>
              <a:t>Hospital based clinics – E&amp;M visits</a:t>
            </a:r>
          </a:p>
          <a:p>
            <a:pPr eaLnBrk="1" hangingPunct="1"/>
            <a:r>
              <a:rPr lang="en-US" altLang="en-US"/>
              <a:t>Blood transfusion – house wide (Bld &amp; Giving Bld)</a:t>
            </a:r>
          </a:p>
          <a:p>
            <a:pPr eaLnBrk="1" hangingPunct="1"/>
            <a:r>
              <a:rPr lang="en-US" altLang="en-US"/>
              <a:t>Scheduled procedures done in the ER *</a:t>
            </a:r>
          </a:p>
          <a:p>
            <a:pPr eaLnBrk="1" hangingPunct="1"/>
            <a:r>
              <a:rPr lang="en-US" altLang="en-US"/>
              <a:t>OR – Implantables &amp; invoice reconciliation *</a:t>
            </a:r>
          </a:p>
          <a:p>
            <a:pPr eaLnBrk="1" hangingPunct="1"/>
            <a:r>
              <a:rPr lang="en-US" altLang="en-US"/>
              <a:t>OR – unscheduled, interrupted/7x modifier</a:t>
            </a:r>
          </a:p>
          <a:p>
            <a:pPr eaLnBrk="1" hangingPunct="1"/>
            <a:r>
              <a:rPr lang="en-US" altLang="en-US"/>
              <a:t>Ancillary – reduced/52 modifier *</a:t>
            </a:r>
          </a:p>
          <a:p>
            <a:pPr eaLnBrk="1" hangingPunct="1"/>
            <a:endParaRPr lang="en-US" altLang="en-US" sz="2800"/>
          </a:p>
        </p:txBody>
      </p:sp>
      <p:sp>
        <p:nvSpPr>
          <p:cNvPr id="16388" name="Slide Number Placeholder 3">
            <a:extLst>
              <a:ext uri="{FF2B5EF4-FFF2-40B4-BE49-F238E27FC236}">
                <a16:creationId xmlns:a16="http://schemas.microsoft.com/office/drawing/2014/main" id="{3E13612C-0B19-4B3F-AD18-D15FF9A95E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AA86E9-D352-4FDD-BC7E-94AFE7D51813}" type="slidenum">
              <a:rPr kumimoji="0" lang="en-US" altLang="en-US" sz="11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400" b="0" i="0" u="none" strike="noStrike" kern="1200" cap="none" spc="0" normalizeH="0" baseline="0" noProof="0">
              <a:ln>
                <a:noFill/>
              </a:ln>
              <a:solidFill>
                <a:srgbClr val="212121"/>
              </a:solidFill>
              <a:effectLst/>
              <a:uLnTx/>
              <a:uFillTx/>
              <a:latin typeface="Comic Sans MS" panose="030F0702030302020204" pitchFamily="66" charset="0"/>
              <a:ea typeface="+mn-ea"/>
              <a:cs typeface="+mn-cs"/>
            </a:endParaRPr>
          </a:p>
        </p:txBody>
      </p:sp>
      <p:sp>
        <p:nvSpPr>
          <p:cNvPr id="2" name="Date Placeholder 1">
            <a:extLst>
              <a:ext uri="{FF2B5EF4-FFF2-40B4-BE49-F238E27FC236}">
                <a16:creationId xmlns:a16="http://schemas.microsoft.com/office/drawing/2014/main" id="{5CA99068-6C8F-47FD-BF36-0599141E6B01}"/>
              </a:ext>
            </a:extLst>
          </p:cNvPr>
          <p:cNvSpPr>
            <a:spLocks noGrp="1"/>
          </p:cNvSpPr>
          <p:nvPr>
            <p:ph type="dt"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81461009"/>
      </p:ext>
    </p:extLst>
  </p:cSld>
  <p:clrMapOvr>
    <a:masterClrMapping/>
  </p:clrMapOvr>
  <p:transition>
    <p:plu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03D954-2C26-44D8-B02B-42545255F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CB1E95-063F-4766-8608-9E95CCC381F0}"/>
              </a:ext>
            </a:extLst>
          </p:cNvPr>
          <p:cNvSpPr>
            <a:spLocks noGrp="1"/>
          </p:cNvSpPr>
          <p:nvPr>
            <p:ph type="title" idx="4294967295"/>
          </p:nvPr>
        </p:nvSpPr>
        <p:spPr>
          <a:xfrm>
            <a:off x="-9144" y="85725"/>
            <a:ext cx="12033504" cy="1061339"/>
          </a:xfrm>
          <a:solidFill>
            <a:srgbClr val="002060"/>
          </a:solidFill>
        </p:spPr>
        <p:txBody>
          <a:bodyPr>
            <a:normAutofit fontScale="90000"/>
          </a:bodyPr>
          <a:lstStyle/>
          <a:p>
            <a:r>
              <a:rPr lang="en-US" dirty="0">
                <a:solidFill>
                  <a:schemeClr val="bg1"/>
                </a:solidFill>
              </a:rPr>
              <a:t>Denials and </a:t>
            </a:r>
            <a:r>
              <a:rPr lang="en-US" dirty="0">
                <a:solidFill>
                  <a:srgbClr val="00B050"/>
                </a:solidFill>
              </a:rPr>
              <a:t>being the patient advocate. A Financial Navigator for the most vulnerable.  Pt loyalty means?</a:t>
            </a:r>
          </a:p>
        </p:txBody>
      </p:sp>
      <p:sp>
        <p:nvSpPr>
          <p:cNvPr id="3" name="Content Placeholder 2">
            <a:extLst>
              <a:ext uri="{FF2B5EF4-FFF2-40B4-BE49-F238E27FC236}">
                <a16:creationId xmlns:a16="http://schemas.microsoft.com/office/drawing/2014/main" id="{77862713-63CB-4B39-81D6-3B350FF9312A}"/>
              </a:ext>
            </a:extLst>
          </p:cNvPr>
          <p:cNvSpPr>
            <a:spLocks noGrp="1"/>
          </p:cNvSpPr>
          <p:nvPr>
            <p:ph sz="quarter" idx="4294967295"/>
          </p:nvPr>
        </p:nvSpPr>
        <p:spPr>
          <a:xfrm>
            <a:off x="155448" y="1208277"/>
            <a:ext cx="11881104" cy="5513197"/>
          </a:xfrm>
        </p:spPr>
        <p:txBody>
          <a:bodyPr>
            <a:noAutofit/>
          </a:bodyPr>
          <a:lstStyle/>
          <a:p>
            <a:pPr marL="0" indent="0" algn="ctr">
              <a:lnSpc>
                <a:spcPct val="100000"/>
              </a:lnSpc>
              <a:spcBef>
                <a:spcPts val="0"/>
              </a:spcBef>
              <a:spcAft>
                <a:spcPts val="600"/>
              </a:spcAft>
              <a:buNone/>
            </a:pPr>
            <a:r>
              <a:rPr lang="en-US" sz="1800" b="1" dirty="0"/>
              <a:t>And when the payer decides to deny a claim, </a:t>
            </a:r>
            <a:r>
              <a:rPr lang="en-US" sz="1800" b="1" dirty="0">
                <a:solidFill>
                  <a:srgbClr val="00B050"/>
                </a:solidFill>
              </a:rPr>
              <a:t>the patient is overwhelmed</a:t>
            </a:r>
            <a:r>
              <a:rPr lang="en-US" sz="1800" b="1" dirty="0"/>
              <a:t>.  </a:t>
            </a:r>
          </a:p>
          <a:p>
            <a:pPr marL="0" indent="0" algn="ctr">
              <a:lnSpc>
                <a:spcPct val="100000"/>
              </a:lnSpc>
              <a:spcBef>
                <a:spcPts val="0"/>
              </a:spcBef>
              <a:spcAft>
                <a:spcPts val="600"/>
              </a:spcAft>
              <a:buNone/>
            </a:pPr>
            <a:r>
              <a:rPr lang="en-US" sz="1800" b="1" dirty="0"/>
              <a:t>Who is the provider navigator to help defend the denial or dispute w/payer?</a:t>
            </a:r>
          </a:p>
          <a:p>
            <a:pPr marL="0" indent="0">
              <a:lnSpc>
                <a:spcPct val="100000"/>
              </a:lnSpc>
              <a:spcBef>
                <a:spcPts val="0"/>
              </a:spcBef>
              <a:spcAft>
                <a:spcPts val="600"/>
              </a:spcAft>
              <a:buNone/>
            </a:pPr>
            <a:r>
              <a:rPr lang="en-US" sz="1600" b="1" dirty="0"/>
              <a:t>Ex #1  </a:t>
            </a:r>
            <a:r>
              <a:rPr lang="en-US" sz="1600" dirty="0"/>
              <a:t>Pt had a burn on lower leg. Insurance paid for the dressing but then stopped paying.  Denied as not medically necessary.  Didn’t know where to go or who to help. Ended up calling their insurance agent/who sold the MA plan. The agent called the insurance and told the pt – nothing they can do.  </a:t>
            </a:r>
            <a:r>
              <a:rPr lang="en-US" sz="1600" b="1" dirty="0"/>
              <a:t>He paid out of pocket for multiple months.</a:t>
            </a:r>
          </a:p>
          <a:p>
            <a:pPr marL="0" indent="0">
              <a:lnSpc>
                <a:spcPct val="100000"/>
              </a:lnSpc>
              <a:spcBef>
                <a:spcPts val="0"/>
              </a:spcBef>
              <a:spcAft>
                <a:spcPts val="600"/>
              </a:spcAft>
              <a:buNone/>
            </a:pPr>
            <a:r>
              <a:rPr lang="en-US" sz="1600" b="1" dirty="0"/>
              <a:t>Ex #2 </a:t>
            </a:r>
            <a:r>
              <a:rPr lang="en-US" sz="1600" dirty="0"/>
              <a:t>Pt’s insurance changed after the pt had 3 corrective surgeries.  Specialized surgeon and procedures.  A 4</a:t>
            </a:r>
            <a:r>
              <a:rPr lang="en-US" sz="1600" baseline="30000" dirty="0"/>
              <a:t>th</a:t>
            </a:r>
            <a:r>
              <a:rPr lang="en-US" sz="1600" dirty="0"/>
              <a:t> surgery was necessary, but out of network.  Pt asked their human resource /broker –nothing to help.  Then directed to call the insurance directly and ask for help.   After another denial, a navigator –advocate stepped in.  Outlined the surgery, involved the surgeon to discuss the case directly with the payer, and asked for exception to continue with the same pt care and surgeon.  Insurance plan said – there are plenty of in-network ortho surgeons. Now the battle to prove – can’t change and no surgeon would take over this level of complexity.  After many calls, the pt and advocate did get limited approval.   </a:t>
            </a:r>
            <a:r>
              <a:rPr lang="en-US" sz="1600" b="1" dirty="0"/>
              <a:t>Then after-care denied</a:t>
            </a:r>
            <a:r>
              <a:rPr lang="en-US" sz="1600" dirty="0"/>
              <a:t>.  (Can’t make this stuff up!)</a:t>
            </a:r>
          </a:p>
          <a:p>
            <a:pPr marL="0" indent="0">
              <a:lnSpc>
                <a:spcPct val="100000"/>
              </a:lnSpc>
              <a:spcBef>
                <a:spcPts val="0"/>
              </a:spcBef>
              <a:spcAft>
                <a:spcPts val="600"/>
              </a:spcAft>
              <a:buNone/>
            </a:pPr>
            <a:r>
              <a:rPr lang="en-US" sz="1600" b="1" dirty="0"/>
              <a:t>Ex #3 </a:t>
            </a:r>
            <a:r>
              <a:rPr lang="en-US" sz="1600" dirty="0"/>
              <a:t>Pt had muscle pain with inability to dx without a test. A Vit D test was ordered as this was the accepted course of dx work- up for uncontrolled muscle pain.  Insurance denied as not medically necessary and they had their own </a:t>
            </a:r>
            <a:r>
              <a:rPr lang="en-US" sz="1600" dirty="0" err="1"/>
              <a:t>indept</a:t>
            </a:r>
            <a:r>
              <a:rPr lang="en-US" sz="1600" dirty="0"/>
              <a:t> company who confirmed same. When told that the doctor needed to determine the level of Vit D –as it is directly related to the reason for muscle pain – didn’t matter.  </a:t>
            </a:r>
            <a:r>
              <a:rPr lang="en-US" sz="1600" b="1" dirty="0"/>
              <a:t>Pt was told they had to pay it and other services related to the Vit D test</a:t>
            </a:r>
            <a:r>
              <a:rPr lang="en-US" sz="1600" dirty="0"/>
              <a:t>.  Pt asked the provider –what can they do?  They stepped in and did do an appeal. All for a simple Vit D test..  Otherwise, the pt is left paying.</a:t>
            </a:r>
          </a:p>
          <a:p>
            <a:pPr marL="0" indent="0" algn="ctr">
              <a:lnSpc>
                <a:spcPct val="100000"/>
              </a:lnSpc>
              <a:spcBef>
                <a:spcPts val="0"/>
              </a:spcBef>
              <a:buNone/>
            </a:pPr>
            <a:r>
              <a:rPr lang="en-US" sz="1600" b="1" dirty="0">
                <a:solidFill>
                  <a:srgbClr val="002060"/>
                </a:solidFill>
              </a:rPr>
              <a:t>The complexity of healthcare – the relationship between the payer and the patient –all difficult for the pt who only believes: </a:t>
            </a:r>
          </a:p>
          <a:p>
            <a:pPr marL="0" indent="0" algn="ctr">
              <a:lnSpc>
                <a:spcPct val="100000"/>
              </a:lnSpc>
              <a:spcBef>
                <a:spcPts val="0"/>
              </a:spcBef>
              <a:buNone/>
            </a:pPr>
            <a:r>
              <a:rPr lang="en-US" sz="1600" b="1" dirty="0">
                <a:solidFill>
                  <a:srgbClr val="002060"/>
                </a:solidFill>
              </a:rPr>
              <a:t>If the physician ordered it, why did the insurance declare it as not medically necessary?</a:t>
            </a:r>
          </a:p>
          <a:p>
            <a:pPr marL="0" indent="0" algn="ctr">
              <a:lnSpc>
                <a:spcPct val="100000"/>
              </a:lnSpc>
              <a:spcBef>
                <a:spcPts val="0"/>
              </a:spcBef>
              <a:buNone/>
            </a:pPr>
            <a:r>
              <a:rPr lang="en-US" sz="1600" b="1" dirty="0">
                <a:solidFill>
                  <a:srgbClr val="002060"/>
                </a:solidFill>
              </a:rPr>
              <a:t>Physician directed care vs payer directed care.   So very hard on the patient.  Who can help them? Who actually knows what to ask? </a:t>
            </a:r>
            <a:r>
              <a:rPr lang="en-US" sz="1600" b="1" dirty="0">
                <a:solidFill>
                  <a:srgbClr val="C00000"/>
                </a:solidFill>
              </a:rPr>
              <a:t>Payer’s going wild directly impacts the most vulnerable – the patient.</a:t>
            </a:r>
            <a:r>
              <a:rPr lang="en-US" sz="1600" b="1" dirty="0">
                <a:solidFill>
                  <a:srgbClr val="002060"/>
                </a:solidFill>
              </a:rPr>
              <a:t> </a:t>
            </a:r>
          </a:p>
        </p:txBody>
      </p:sp>
    </p:spTree>
    <p:extLst>
      <p:ext uri="{BB962C8B-B14F-4D97-AF65-F5344CB8AC3E}">
        <p14:creationId xmlns:p14="http://schemas.microsoft.com/office/powerpoint/2010/main" val="1782886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Network with pins">
            <a:extLst>
              <a:ext uri="{FF2B5EF4-FFF2-40B4-BE49-F238E27FC236}">
                <a16:creationId xmlns:a16="http://schemas.microsoft.com/office/drawing/2014/main" id="{83992705-15F0-BB47-865F-EFD2419619E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2" name="Title 1">
            <a:extLst>
              <a:ext uri="{FF2B5EF4-FFF2-40B4-BE49-F238E27FC236}">
                <a16:creationId xmlns:a16="http://schemas.microsoft.com/office/drawing/2014/main" id="{882BD6DD-CCD1-4D06-82E6-E0106CE563FE}"/>
              </a:ext>
            </a:extLst>
          </p:cNvPr>
          <p:cNvSpPr>
            <a:spLocks noGrp="1"/>
          </p:cNvSpPr>
          <p:nvPr>
            <p:ph type="title" idx="4294967295"/>
          </p:nvPr>
        </p:nvSpPr>
        <p:spPr>
          <a:xfrm>
            <a:off x="838200" y="292145"/>
            <a:ext cx="10515600" cy="1325563"/>
          </a:xfrm>
          <a:solidFill>
            <a:srgbClr val="002060"/>
          </a:solidFill>
        </p:spPr>
        <p:txBody>
          <a:bodyPr/>
          <a:lstStyle/>
          <a:p>
            <a:pPr algn="ctr"/>
            <a:r>
              <a:rPr lang="en-US" dirty="0">
                <a:solidFill>
                  <a:schemeClr val="bg1"/>
                </a:solidFill>
              </a:rPr>
              <a:t>Thank You for Joining Us in this </a:t>
            </a:r>
            <a:br>
              <a:rPr lang="en-US" dirty="0">
                <a:solidFill>
                  <a:schemeClr val="bg1"/>
                </a:solidFill>
              </a:rPr>
            </a:br>
            <a:r>
              <a:rPr lang="en-US" dirty="0">
                <a:solidFill>
                  <a:schemeClr val="bg1"/>
                </a:solidFill>
              </a:rPr>
              <a:t>Educational Journey</a:t>
            </a:r>
          </a:p>
        </p:txBody>
      </p:sp>
      <p:sp>
        <p:nvSpPr>
          <p:cNvPr id="3" name="Content Placeholder 2">
            <a:extLst>
              <a:ext uri="{FF2B5EF4-FFF2-40B4-BE49-F238E27FC236}">
                <a16:creationId xmlns:a16="http://schemas.microsoft.com/office/drawing/2014/main" id="{ABC5D648-A2CD-4AB6-A421-4C04138979A8}"/>
              </a:ext>
            </a:extLst>
          </p:cNvPr>
          <p:cNvSpPr>
            <a:spLocks noGrp="1"/>
          </p:cNvSpPr>
          <p:nvPr>
            <p:ph idx="4294967295"/>
          </p:nvPr>
        </p:nvSpPr>
        <p:spPr>
          <a:xfrm>
            <a:off x="2504025" y="4927600"/>
            <a:ext cx="3525456" cy="1458779"/>
          </a:xfrm>
        </p:spPr>
        <p:txBody>
          <a:bodyPr>
            <a:normAutofit fontScale="85000" lnSpcReduction="20000"/>
          </a:bodyPr>
          <a:lstStyle/>
          <a:p>
            <a:pPr marL="0" indent="0">
              <a:buNone/>
            </a:pPr>
            <a:r>
              <a:rPr lang="en-US" sz="1800" dirty="0">
                <a:solidFill>
                  <a:srgbClr val="9454C3"/>
                </a:solidFill>
                <a:hlinkClick r:id="rId3"/>
              </a:rPr>
              <a:t>daylee1@mindspring.</a:t>
            </a:r>
            <a:r>
              <a:rPr lang="en-US" sz="1800" dirty="0">
                <a:solidFill>
                  <a:srgbClr val="002060"/>
                </a:solidFill>
                <a:hlinkClick r:id="rId3"/>
              </a:rPr>
              <a:t>com</a:t>
            </a:r>
            <a:r>
              <a:rPr lang="en-US" sz="1800" dirty="0">
                <a:solidFill>
                  <a:srgbClr val="002060"/>
                </a:solidFill>
              </a:rPr>
              <a:t> </a:t>
            </a:r>
          </a:p>
          <a:p>
            <a:pPr marL="0" indent="0">
              <a:buNone/>
            </a:pPr>
            <a:r>
              <a:rPr lang="en-US" sz="1800" dirty="0">
                <a:solidFill>
                  <a:srgbClr val="002060"/>
                </a:solidFill>
              </a:rPr>
              <a:t>208 423 9036</a:t>
            </a:r>
          </a:p>
          <a:p>
            <a:pPr marL="0" indent="0">
              <a:buNone/>
            </a:pPr>
            <a:endParaRPr lang="en-US" sz="1800" dirty="0">
              <a:solidFill>
                <a:srgbClr val="002060"/>
              </a:solidFill>
            </a:endParaRPr>
          </a:p>
          <a:p>
            <a:pPr marL="0" indent="0">
              <a:buNone/>
            </a:pPr>
            <a:r>
              <a:rPr lang="en-US" sz="1800" dirty="0">
                <a:solidFill>
                  <a:srgbClr val="002060"/>
                </a:solidFill>
                <a:hlinkClick r:id="rId4"/>
              </a:rPr>
              <a:t>http://arsystemsdayegusquiza.com</a:t>
            </a:r>
            <a:r>
              <a:rPr lang="en-US" sz="1800" dirty="0">
                <a:solidFill>
                  <a:srgbClr val="002060"/>
                </a:solidFill>
              </a:rPr>
              <a:t> </a:t>
            </a:r>
          </a:p>
          <a:p>
            <a:pPr marL="0" indent="0">
              <a:buNone/>
            </a:pPr>
            <a:r>
              <a:rPr lang="en-US" sz="1800" dirty="0">
                <a:solidFill>
                  <a:srgbClr val="002060"/>
                </a:solidFill>
              </a:rPr>
              <a:t>http//pfnfinc.com</a:t>
            </a:r>
          </a:p>
        </p:txBody>
      </p:sp>
      <p:sp>
        <p:nvSpPr>
          <p:cNvPr id="10" name="Oval 9">
            <a:extLst>
              <a:ext uri="{FF2B5EF4-FFF2-40B4-BE49-F238E27FC236}">
                <a16:creationId xmlns:a16="http://schemas.microsoft.com/office/drawing/2014/main" id="{0252EEAF-7963-E649-9D47-D6862633B8E5}"/>
              </a:ext>
            </a:extLst>
          </p:cNvPr>
          <p:cNvSpPr/>
          <p:nvPr/>
        </p:nvSpPr>
        <p:spPr>
          <a:xfrm>
            <a:off x="6029481" y="1843814"/>
            <a:ext cx="2118209" cy="2470684"/>
          </a:xfrm>
          <a:prstGeom prst="ellipse">
            <a:avLst/>
          </a:prstGeom>
          <a:blipFill>
            <a:blip r:embed="rId5"/>
            <a:stretch>
              <a:fillRect/>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58625CF-3A5A-254F-80BD-9A908E751CD0}"/>
              </a:ext>
            </a:extLst>
          </p:cNvPr>
          <p:cNvSpPr/>
          <p:nvPr/>
        </p:nvSpPr>
        <p:spPr>
          <a:xfrm flipH="1">
            <a:off x="5466080" y="4594029"/>
            <a:ext cx="3738880" cy="8540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350" b="1" i="0" u="none" strike="noStrike" kern="1200" cap="none" spc="0" normalizeH="0" baseline="0" noProof="0" dirty="0">
                <a:ln>
                  <a:noFill/>
                </a:ln>
                <a:solidFill>
                  <a:srgbClr val="18A00B"/>
                </a:solidFill>
                <a:effectLst/>
                <a:uLnTx/>
                <a:uFillTx/>
                <a:latin typeface="Roboto"/>
                <a:ea typeface="Roboto"/>
                <a:cs typeface="Roboto"/>
              </a:rPr>
              <a:t>DAY EGUSQUIZA</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President, &amp; Founder</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 AR Systems, Inc. &amp;</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Patient Financial Navigator Foundation, Inc.</a:t>
            </a:r>
          </a:p>
        </p:txBody>
      </p:sp>
      <p:pic>
        <p:nvPicPr>
          <p:cNvPr id="14" name="Graphic 13" descr="Internet with solid fill">
            <a:extLst>
              <a:ext uri="{FF2B5EF4-FFF2-40B4-BE49-F238E27FC236}">
                <a16:creationId xmlns:a16="http://schemas.microsoft.com/office/drawing/2014/main" id="{B7FC3DD6-1226-4847-BDC8-1BD27CB98C5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24734" y="5781252"/>
            <a:ext cx="757660" cy="757660"/>
          </a:xfrm>
          <a:prstGeom prst="rect">
            <a:avLst/>
          </a:prstGeom>
        </p:spPr>
      </p:pic>
      <p:pic>
        <p:nvPicPr>
          <p:cNvPr id="16" name="Graphic 15" descr="Send with solid fill">
            <a:extLst>
              <a:ext uri="{FF2B5EF4-FFF2-40B4-BE49-F238E27FC236}">
                <a16:creationId xmlns:a16="http://schemas.microsoft.com/office/drawing/2014/main" id="{C9DD9EB2-11C8-0144-BB12-7686FD5FDB5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3105" y="4958159"/>
            <a:ext cx="600919" cy="600919"/>
          </a:xfrm>
          <a:prstGeom prst="rect">
            <a:avLst/>
          </a:prstGeom>
        </p:spPr>
      </p:pic>
      <p:sp>
        <p:nvSpPr>
          <p:cNvPr id="17" name="Content Placeholder 2">
            <a:extLst>
              <a:ext uri="{FF2B5EF4-FFF2-40B4-BE49-F238E27FC236}">
                <a16:creationId xmlns:a16="http://schemas.microsoft.com/office/drawing/2014/main" id="{CD1C9D1D-A181-E149-93DB-0EAFC65B3696}"/>
              </a:ext>
            </a:extLst>
          </p:cNvPr>
          <p:cNvSpPr txBox="1">
            <a:spLocks/>
          </p:cNvSpPr>
          <p:nvPr/>
        </p:nvSpPr>
        <p:spPr>
          <a:xfrm>
            <a:off x="7648136" y="5276779"/>
            <a:ext cx="3525456" cy="110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AF76170-BB63-4824-AD39-B43E3F35A2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26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0A6E-3EC7-46F9-AF79-ED26F012D384}"/>
              </a:ext>
            </a:extLst>
          </p:cNvPr>
          <p:cNvSpPr>
            <a:spLocks noGrp="1"/>
          </p:cNvSpPr>
          <p:nvPr>
            <p:ph type="title"/>
          </p:nvPr>
        </p:nvSpPr>
        <p:spPr/>
        <p:txBody>
          <a:bodyPr>
            <a:normAutofit fontScale="90000"/>
          </a:bodyPr>
          <a:lstStyle/>
          <a:p>
            <a:r>
              <a:rPr lang="en-US" dirty="0"/>
              <a:t>And how about </a:t>
            </a:r>
            <a:r>
              <a:rPr lang="en-US" dirty="0">
                <a:solidFill>
                  <a:srgbClr val="FF0000"/>
                </a:solidFill>
              </a:rPr>
              <a:t>internal charge capture auditing to find lost revenue and compliance risk?</a:t>
            </a:r>
          </a:p>
        </p:txBody>
      </p:sp>
      <p:sp>
        <p:nvSpPr>
          <p:cNvPr id="3" name="Content Placeholder 2">
            <a:extLst>
              <a:ext uri="{FF2B5EF4-FFF2-40B4-BE49-F238E27FC236}">
                <a16:creationId xmlns:a16="http://schemas.microsoft.com/office/drawing/2014/main" id="{622E8D0A-9E95-4D68-A785-A439100361F4}"/>
              </a:ext>
            </a:extLst>
          </p:cNvPr>
          <p:cNvSpPr>
            <a:spLocks noGrp="1"/>
          </p:cNvSpPr>
          <p:nvPr>
            <p:ph idx="1"/>
          </p:nvPr>
        </p:nvSpPr>
        <p:spPr/>
        <p:txBody>
          <a:bodyPr/>
          <a:lstStyle/>
          <a:p>
            <a:r>
              <a:rPr lang="en-US" dirty="0"/>
              <a:t>When conducting internal audits for lost charges/charge capture, does it pass the ‘3 step” test?</a:t>
            </a:r>
          </a:p>
          <a:p>
            <a:r>
              <a:rPr lang="en-US" dirty="0"/>
              <a:t>When developing new revenue/charges, ensure it is a billable service.</a:t>
            </a:r>
          </a:p>
          <a:p>
            <a:r>
              <a:rPr lang="en-US" dirty="0"/>
              <a:t>When looking at a billable service, did the dept head own accountability for order, documentation and correct charge capture?</a:t>
            </a:r>
          </a:p>
          <a:p>
            <a:r>
              <a:rPr lang="en-US" dirty="0"/>
              <a:t>Who teaches the reimbursement rules to the dept heads?</a:t>
            </a:r>
          </a:p>
          <a:p>
            <a:r>
              <a:rPr lang="en-US" dirty="0"/>
              <a:t>What type of ongoing education is occurring once a charge ‘goes live?”</a:t>
            </a:r>
          </a:p>
        </p:txBody>
      </p:sp>
      <p:sp>
        <p:nvSpPr>
          <p:cNvPr id="4" name="Slide Number Placeholder 3">
            <a:extLst>
              <a:ext uri="{FF2B5EF4-FFF2-40B4-BE49-F238E27FC236}">
                <a16:creationId xmlns:a16="http://schemas.microsoft.com/office/drawing/2014/main" id="{49BDC4BA-1820-473B-ACFE-49C8ECBF51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3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Warning with solid fill">
            <a:extLst>
              <a:ext uri="{FF2B5EF4-FFF2-40B4-BE49-F238E27FC236}">
                <a16:creationId xmlns:a16="http://schemas.microsoft.com/office/drawing/2014/main" id="{FACB5AC0-B52B-CE41-AF33-10C8B156081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11593" y="759098"/>
            <a:ext cx="6663195" cy="6663195"/>
          </a:xfrm>
          <a:prstGeom prst="rect">
            <a:avLst/>
          </a:prstGeom>
        </p:spPr>
      </p:pic>
      <p:sp>
        <p:nvSpPr>
          <p:cNvPr id="3" name="Content Placeholder 2">
            <a:extLst>
              <a:ext uri="{FF2B5EF4-FFF2-40B4-BE49-F238E27FC236}">
                <a16:creationId xmlns:a16="http://schemas.microsoft.com/office/drawing/2014/main" id="{DAFE6BF0-0843-4A67-BCC3-0990A15EABE9}"/>
              </a:ext>
            </a:extLst>
          </p:cNvPr>
          <p:cNvSpPr>
            <a:spLocks noGrp="1"/>
          </p:cNvSpPr>
          <p:nvPr>
            <p:ph sz="quarter" idx="13"/>
          </p:nvPr>
        </p:nvSpPr>
        <p:spPr>
          <a:xfrm>
            <a:off x="429679" y="1562679"/>
            <a:ext cx="11346309" cy="4543424"/>
          </a:xfrm>
        </p:spPr>
        <p:txBody>
          <a:bodyPr>
            <a:normAutofit/>
          </a:bodyPr>
          <a:lstStyle/>
          <a:p>
            <a:pPr marL="0" indent="0">
              <a:buNone/>
            </a:pPr>
            <a:r>
              <a:rPr lang="en-US" b="1" u="sng" dirty="0">
                <a:solidFill>
                  <a:srgbClr val="002060"/>
                </a:solidFill>
              </a:rPr>
              <a:t>RACS Are Back!  Audits are Back!</a:t>
            </a:r>
          </a:p>
          <a:p>
            <a:pPr marL="0" indent="0">
              <a:buNone/>
            </a:pPr>
            <a:r>
              <a:rPr lang="en-US" sz="2000" i="1" dirty="0">
                <a:solidFill>
                  <a:srgbClr val="C00000"/>
                </a:solidFill>
                <a:highlight>
                  <a:srgbClr val="FFFF00"/>
                </a:highlight>
              </a:rPr>
              <a:t>“CMS expects to discontinue exercising enforcement of medical review audits regardless of the status of the PHE</a:t>
            </a:r>
            <a:r>
              <a:rPr lang="en-US" sz="2000" dirty="0">
                <a:solidFill>
                  <a:srgbClr val="C00000"/>
                </a:solidFill>
                <a:highlight>
                  <a:srgbClr val="FFFF00"/>
                </a:highlight>
              </a:rPr>
              <a:t>.’ - 8/2020</a:t>
            </a:r>
            <a:r>
              <a:rPr lang="en-US" sz="2000" baseline="30000" dirty="0">
                <a:solidFill>
                  <a:srgbClr val="C00000"/>
                </a:solidFill>
                <a:highlight>
                  <a:srgbClr val="FFFF00"/>
                </a:highlight>
              </a:rPr>
              <a:t>1</a:t>
            </a:r>
          </a:p>
          <a:p>
            <a:r>
              <a:rPr lang="en-US" sz="2000" u="sng" dirty="0">
                <a:solidFill>
                  <a:srgbClr val="002060"/>
                </a:solidFill>
              </a:rPr>
              <a:t>RAC Examples:</a:t>
            </a:r>
            <a:r>
              <a:rPr lang="en-US" sz="2000" dirty="0">
                <a:solidFill>
                  <a:srgbClr val="002060"/>
                </a:solidFill>
              </a:rPr>
              <a:t>  total hip and total knee: Medical necessity and documentation requirements. Duplex scans of extracranial arteries:  Medical necessity &amp; documentation requirements.</a:t>
            </a:r>
            <a:r>
              <a:rPr lang="en-US" sz="2000" u="sng" dirty="0">
                <a:solidFill>
                  <a:srgbClr val="002060"/>
                </a:solidFill>
              </a:rPr>
              <a:t> </a:t>
            </a:r>
            <a:r>
              <a:rPr lang="en-US" sz="2000" dirty="0">
                <a:solidFill>
                  <a:srgbClr val="002060"/>
                </a:solidFill>
              </a:rPr>
              <a:t>Implantable auto defibrillator –inpt.   (Same)       All A/B MACS.  (More listed)   20% are still doing all joints as inpt per PEPPER report/end of 2020.   </a:t>
            </a:r>
          </a:p>
          <a:p>
            <a:r>
              <a:rPr lang="en-US" sz="2000" u="sng" dirty="0">
                <a:solidFill>
                  <a:srgbClr val="002060"/>
                </a:solidFill>
              </a:rPr>
              <a:t>SMRC/supplemental medical review contractors</a:t>
            </a:r>
            <a:r>
              <a:rPr lang="en-US" sz="2000" dirty="0">
                <a:solidFill>
                  <a:srgbClr val="002060"/>
                </a:solidFill>
              </a:rPr>
              <a:t> has current projects and closed projects.  Closed: Spinal fusion 25% error rate; Emergency ambulance 98% error rate;  non-emergency ambulance 79% error rate.  (Hint:  Spinal fusion has now moved to prior-authorization 2021)</a:t>
            </a:r>
          </a:p>
          <a:p>
            <a:r>
              <a:rPr lang="en-US" sz="2000" u="sng" dirty="0">
                <a:solidFill>
                  <a:srgbClr val="002060"/>
                </a:solidFill>
              </a:rPr>
              <a:t>MAC Examples</a:t>
            </a:r>
            <a:r>
              <a:rPr lang="en-US" sz="2000" dirty="0">
                <a:solidFill>
                  <a:srgbClr val="002060"/>
                </a:solidFill>
              </a:rPr>
              <a:t>:  targeted probe and educate/TPE.  Pre-claim reviews: prior authorization for 5 identified outpt procedures.    (TPE – common issues on CMS webpage.) Now including Spinal Fusion…more?</a:t>
            </a:r>
          </a:p>
        </p:txBody>
      </p:sp>
      <p:sp>
        <p:nvSpPr>
          <p:cNvPr id="4" name="Slide Number Placeholder 3">
            <a:extLst>
              <a:ext uri="{FF2B5EF4-FFF2-40B4-BE49-F238E27FC236}">
                <a16:creationId xmlns:a16="http://schemas.microsoft.com/office/drawing/2014/main" id="{A8EBA871-3BC6-47DB-8E01-E4C45F8378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9CC9E930-99A6-1746-BE4F-9970FBA41703}"/>
              </a:ext>
            </a:extLst>
          </p:cNvPr>
          <p:cNvSpPr txBox="1">
            <a:spLocks/>
          </p:cNvSpPr>
          <p:nvPr/>
        </p:nvSpPr>
        <p:spPr>
          <a:xfrm>
            <a:off x="-10759" y="205764"/>
            <a:ext cx="12009169" cy="1106669"/>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 Payer:  Traditional Medicare</a:t>
            </a:r>
          </a:p>
        </p:txBody>
      </p:sp>
      <p:sp>
        <p:nvSpPr>
          <p:cNvPr id="10" name="Rectangle 9">
            <a:extLst>
              <a:ext uri="{FF2B5EF4-FFF2-40B4-BE49-F238E27FC236}">
                <a16:creationId xmlns:a16="http://schemas.microsoft.com/office/drawing/2014/main" id="{AC78FF8F-3BF1-8E47-9F57-D6B6C1312136}"/>
              </a:ext>
            </a:extLst>
          </p:cNvPr>
          <p:cNvSpPr/>
          <p:nvPr/>
        </p:nvSpPr>
        <p:spPr>
          <a:xfrm>
            <a:off x="436539" y="6313682"/>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Calibri" panose="020F0502020204030204"/>
                <a:ea typeface="+mn-ea"/>
                <a:cs typeface="+mn-cs"/>
              </a:rPr>
              <a:t>1</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800" b="0" i="0" u="none" strike="noStrike" kern="1200" cap="none" spc="0" normalizeH="0" baseline="0" noProof="0" dirty="0" err="1">
                <a:ln>
                  <a:noFill/>
                </a:ln>
                <a:solidFill>
                  <a:srgbClr val="000000"/>
                </a:solidFill>
                <a:effectLst/>
                <a:uLnTx/>
                <a:uFillTx/>
                <a:latin typeface="Calibri" panose="020F0502020204030204"/>
                <a:ea typeface="+mn-ea"/>
                <a:cs typeface="+mn-cs"/>
              </a:rPr>
              <a:t>www.cms.gov</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/research-statistics-data-and-systems/monitoring -program/</a:t>
            </a:r>
            <a:r>
              <a:rPr kumimoji="0" lang="en-US" sz="800" b="0" i="0" u="none" strike="noStrike" kern="1200" cap="none" spc="0" normalizeH="0" baseline="0" noProof="0" dirty="0" err="1">
                <a:ln>
                  <a:noFill/>
                </a:ln>
                <a:solidFill>
                  <a:srgbClr val="000000"/>
                </a:solidFill>
                <a:effectLst/>
                <a:uLnTx/>
                <a:uFillTx/>
                <a:latin typeface="Calibri" panose="020F0502020204030204"/>
                <a:ea typeface="+mn-ea"/>
                <a:cs typeface="+mn-cs"/>
              </a:rPr>
              <a:t>medicare</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-ffs-compliance-programs/recovery-audit-program/approved-RAC-items)</a:t>
            </a:r>
          </a:p>
        </p:txBody>
      </p:sp>
    </p:spTree>
    <p:extLst>
      <p:ext uri="{BB962C8B-B14F-4D97-AF65-F5344CB8AC3E}">
        <p14:creationId xmlns:p14="http://schemas.microsoft.com/office/powerpoint/2010/main" val="90348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EF65-5B9C-4E5F-8282-BE8FEFF22667}"/>
              </a:ext>
            </a:extLst>
          </p:cNvPr>
          <p:cNvSpPr>
            <a:spLocks noGrp="1"/>
          </p:cNvSpPr>
          <p:nvPr>
            <p:ph type="title"/>
          </p:nvPr>
        </p:nvSpPr>
        <p:spPr/>
        <p:txBody>
          <a:bodyPr/>
          <a:lstStyle/>
          <a:p>
            <a:r>
              <a:rPr lang="en-US" dirty="0"/>
              <a:t>More Medicare focused auditing</a:t>
            </a:r>
          </a:p>
        </p:txBody>
      </p:sp>
      <p:sp>
        <p:nvSpPr>
          <p:cNvPr id="3" name="Content Placeholder 2">
            <a:extLst>
              <a:ext uri="{FF2B5EF4-FFF2-40B4-BE49-F238E27FC236}">
                <a16:creationId xmlns:a16="http://schemas.microsoft.com/office/drawing/2014/main" id="{64B7E350-D261-40E6-B8D5-670C27236D03}"/>
              </a:ext>
            </a:extLst>
          </p:cNvPr>
          <p:cNvSpPr>
            <a:spLocks noGrp="1"/>
          </p:cNvSpPr>
          <p:nvPr>
            <p:ph idx="1"/>
          </p:nvPr>
        </p:nvSpPr>
        <p:spPr/>
        <p:txBody>
          <a:bodyPr/>
          <a:lstStyle/>
          <a:p>
            <a:r>
              <a:rPr lang="en-US" dirty="0"/>
              <a:t>Provider Relief Act – looking </a:t>
            </a:r>
          </a:p>
          <a:p>
            <a:r>
              <a:rPr lang="en-US" dirty="0"/>
              <a:t>OIG is conducting a ‘series of audits of Medicare B </a:t>
            </a:r>
            <a:r>
              <a:rPr lang="en-US" u="sng" dirty="0"/>
              <a:t>lab services </a:t>
            </a:r>
            <a:r>
              <a:rPr lang="en-US" dirty="0"/>
              <a:t>that focus on aberrant billing of COVID-19 testing during the pandemic.’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u="sng" dirty="0">
                <a:solidFill>
                  <a:srgbClr val="FF0000"/>
                </a:solidFill>
              </a:rPr>
              <a:t>Short Stay </a:t>
            </a:r>
            <a:r>
              <a:rPr lang="en-US" u="sng" dirty="0" err="1">
                <a:solidFill>
                  <a:srgbClr val="FF0000"/>
                </a:solidFill>
              </a:rPr>
              <a:t>inpts</a:t>
            </a:r>
            <a:r>
              <a:rPr lang="en-US" u="sng" dirty="0">
                <a:solidFill>
                  <a:srgbClr val="FF0000"/>
                </a:solidFill>
              </a:rPr>
              <a:t> continue to get attention</a:t>
            </a:r>
            <a:r>
              <a:rPr lang="en-US" dirty="0"/>
              <a:t>.  2 MN presumption, 2 MN benchmark can have 1 MN stays.  Outlined Plan that was met unexpected early= 2 MN presumption.   First MN in outpt setting, as 2</a:t>
            </a:r>
            <a:r>
              <a:rPr lang="en-US" baseline="30000" dirty="0"/>
              <a:t>nd</a:t>
            </a:r>
            <a:r>
              <a:rPr lang="en-US" dirty="0"/>
              <a:t> MN approaches, is there a clinical reason to be in a bed?  Outline the plan for the 2</a:t>
            </a:r>
            <a:r>
              <a:rPr lang="en-US" baseline="30000" dirty="0"/>
              <a:t>nd</a:t>
            </a:r>
            <a:r>
              <a:rPr lang="en-US" dirty="0"/>
              <a:t> MN and convert to inpt= 2 MN benchmark.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Livanta</a:t>
            </a:r>
            <a:r>
              <a:rPr lang="en-US" dirty="0"/>
              <a:t>/QIO -</a:t>
            </a:r>
            <a:r>
              <a:rPr kumimoji="0" lang="en-US" sz="2400" b="0" i="0" u="none" strike="noStrike" kern="1200" cap="none" spc="0" normalizeH="0" baseline="0" noProof="0" dirty="0">
                <a:ln>
                  <a:noFill/>
                </a:ln>
                <a:effectLst/>
                <a:uLnTx/>
                <a:uFillTx/>
                <a:latin typeface="Calibri" panose="020F0502020204030204"/>
                <a:ea typeface="+mn-ea"/>
                <a:cs typeface="+mn-cs"/>
              </a:rPr>
              <a:t>national contract for high weighted DRG and short stay audits for the country. 4-21</a:t>
            </a:r>
          </a:p>
          <a:p>
            <a:endParaRPr lang="en-US" dirty="0"/>
          </a:p>
        </p:txBody>
      </p:sp>
      <p:sp>
        <p:nvSpPr>
          <p:cNvPr id="4" name="Slide Number Placeholder 3">
            <a:extLst>
              <a:ext uri="{FF2B5EF4-FFF2-40B4-BE49-F238E27FC236}">
                <a16:creationId xmlns:a16="http://schemas.microsoft.com/office/drawing/2014/main" id="{830AA237-B68C-406E-9E12-68C73DAA0081}"/>
              </a:ext>
            </a:extLst>
          </p:cNvPr>
          <p:cNvSpPr>
            <a:spLocks noGrp="1"/>
          </p:cNvSpPr>
          <p:nvPr>
            <p:ph type="sldNum" sz="quarter" idx="12"/>
          </p:nvPr>
        </p:nvSpPr>
        <p:spPr/>
        <p:txBody>
          <a:bodyPr/>
          <a:lstStyle/>
          <a:p>
            <a:fld id="{DE28991D-4BBB-4EC8-BFAE-22E8EB6417DD}" type="slidenum">
              <a:rPr lang="en-US" smtClean="0"/>
              <a:t>9</a:t>
            </a:fld>
            <a:endParaRPr lang="en-US" dirty="0"/>
          </a:p>
        </p:txBody>
      </p:sp>
    </p:spTree>
    <p:extLst>
      <p:ext uri="{BB962C8B-B14F-4D97-AF65-F5344CB8AC3E}">
        <p14:creationId xmlns:p14="http://schemas.microsoft.com/office/powerpoint/2010/main" val="31432754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432FF"/>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Default Design">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docProps/app.xml><?xml version="1.0" encoding="utf-8"?>
<Properties xmlns="http://schemas.openxmlformats.org/officeDocument/2006/extended-properties" xmlns:vt="http://schemas.openxmlformats.org/officeDocument/2006/docPropsVTypes">
  <Template>{C170AC29-3659-4782-9829-71B105F6A02D}tf56160789_win32</Template>
  <TotalTime>7413</TotalTime>
  <Words>11782</Words>
  <Application>Microsoft Office PowerPoint</Application>
  <PresentationFormat>Widescreen</PresentationFormat>
  <Paragraphs>736</Paragraphs>
  <Slides>64</Slides>
  <Notes>9</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64</vt:i4>
      </vt:variant>
    </vt:vector>
  </HeadingPairs>
  <TitlesOfParts>
    <vt:vector size="89" baseType="lpstr">
      <vt:lpstr>Arial</vt:lpstr>
      <vt:lpstr>Bookman Old Style</vt:lpstr>
      <vt:lpstr>Calibri</vt:lpstr>
      <vt:lpstr>Calibri Light</vt:lpstr>
      <vt:lpstr>Comic Sans MS</vt:lpstr>
      <vt:lpstr>Constantia</vt:lpstr>
      <vt:lpstr>Corbel</vt:lpstr>
      <vt:lpstr>Franklin Gothic Book</vt:lpstr>
      <vt:lpstr>Roboto</vt:lpstr>
      <vt:lpstr>Tahoma</vt:lpstr>
      <vt:lpstr>Times New Roman</vt:lpstr>
      <vt:lpstr>Trebuchet MS</vt:lpstr>
      <vt:lpstr>Tw Cen MT</vt:lpstr>
      <vt:lpstr>Tw Cen MT Condensed</vt:lpstr>
      <vt:lpstr>Wingdings</vt:lpstr>
      <vt:lpstr>Wingdings 2</vt:lpstr>
      <vt:lpstr>Wingdings 3</vt:lpstr>
      <vt:lpstr>1_RetrospectVTI</vt:lpstr>
      <vt:lpstr>Flow</vt:lpstr>
      <vt:lpstr>Office Theme</vt:lpstr>
      <vt:lpstr>Parallax</vt:lpstr>
      <vt:lpstr>Default Design</vt:lpstr>
      <vt:lpstr>1_Facet</vt:lpstr>
      <vt:lpstr>Integral</vt:lpstr>
      <vt:lpstr>Facet</vt:lpstr>
      <vt:lpstr>Top Payer Audit (&amp; Denial) Challenges &amp; Strategies for Success</vt:lpstr>
      <vt:lpstr> “The mind is a flexible mirror.  Adjust it to see a better world”  Amit Ray  “Secret of Life is to fall seven times; get up eight times.” Paulo Coelho  The Power of One!”   “Leading with Energy and Excellence”     Day  Egusquiza  “You're looking for three things, generally, in a person,” says Warren Buffett. “Intelligence, energy, and integrity. And if they don't have the last one, don't even bother with the first two.""   AMEN    </vt:lpstr>
      <vt:lpstr>8 year history with Compliance 360 SAI Global – free webinars…</vt:lpstr>
      <vt:lpstr>Scope of Revenue Cycle Integrity</vt:lpstr>
      <vt:lpstr>Covid-19 Quick Highlights</vt:lpstr>
      <vt:lpstr>Topics for fun discussion- External Payer Issues</vt:lpstr>
      <vt:lpstr>And how about internal charge capture auditing to find lost revenue and compliance risk?</vt:lpstr>
      <vt:lpstr>PowerPoint Presentation</vt:lpstr>
      <vt:lpstr>More Medicare focused auditing</vt:lpstr>
      <vt:lpstr> Financial Impacts of Change- Traditional Medicare – TKA     *Critical Access Hospitals are paid differently*</vt:lpstr>
      <vt:lpstr>PowerPoint Presentation</vt:lpstr>
      <vt:lpstr>Probe &amp; ED Round 1- WPS data- RAC SUMMIT  11-16</vt:lpstr>
      <vt:lpstr>Overall Denial Rate- WPS</vt:lpstr>
      <vt:lpstr>Denials by Type - WPS</vt:lpstr>
      <vt:lpstr> Novitas -Probe and Educate Medical Reviews – First Round JH:  CO, NM, OK, TX, AR, LA, MS   JL: PA, NJ, MD, DE, Dist of Co PRESENTED TO THE RAC SUMMIT   11-16/Dr Anderson, Medical Dr</vt:lpstr>
      <vt:lpstr>Top Reasons for Denial – Novitas- First Round</vt:lpstr>
      <vt:lpstr>P&amp;E findings:  First Coast/MAC   244 hospitals: FL, PueRico, VirIsland</vt:lpstr>
      <vt:lpstr>What is a Medicare Inpt?</vt:lpstr>
      <vt:lpstr>Inspector General Audit 1 MN stays –Specific Hospital Findings   12-20</vt:lpstr>
      <vt:lpstr>Anguish of Prior Authorization – High Value vs Low Value with many payer approvals.</vt:lpstr>
      <vt:lpstr>PowerPoint Presentation</vt:lpstr>
      <vt:lpstr>UR’s role:  First Touch</vt:lpstr>
      <vt:lpstr>UR’s 2nd touch- Traditional Medicare</vt:lpstr>
      <vt:lpstr>UR’s 2nd Touch- Other payers</vt:lpstr>
      <vt:lpstr>PowerPoint Presentation</vt:lpstr>
      <vt:lpstr>PowerPoint Presentation</vt:lpstr>
      <vt:lpstr>3 Legs of Anguish – Pt Status, DRG Downgrades, Re-Admissions- Medicare Advantage</vt:lpstr>
      <vt:lpstr>DRG Downgrades </vt:lpstr>
      <vt:lpstr>Patterns from payer determination letters:  Aetna (ex)</vt:lpstr>
      <vt:lpstr>Is patient still inhouse?  (ex) </vt:lpstr>
      <vt:lpstr> DRG = 1 payment for the entire stay</vt:lpstr>
      <vt:lpstr>And more crazies… Non-traditional Medicare/Other payer surgical inpts </vt:lpstr>
      <vt:lpstr>PowerPoint Presentation</vt:lpstr>
      <vt:lpstr>PowerPoint Presentation</vt:lpstr>
      <vt:lpstr>Payer‘mis-information’ for Medicare Advantage plans</vt:lpstr>
      <vt:lpstr>More payer anguish -Place of service Audits</vt:lpstr>
      <vt:lpstr>More payer anguish - Outpt</vt:lpstr>
      <vt:lpstr>Update – United =25% market share</vt:lpstr>
      <vt:lpstr>Department of Justice – continuing to investigate  “RISK ADJUSTMENT FRAUD CASES with MA PLANS”</vt:lpstr>
      <vt:lpstr>Medical Record Review/Requests:  Risk Adjustment! – Medicare Advantage</vt:lpstr>
      <vt:lpstr>And more Risk Adjustment hits/costs</vt:lpstr>
      <vt:lpstr>Update – United =25% market share</vt:lpstr>
      <vt:lpstr> Readmission Denials- CMS Policy</vt:lpstr>
      <vt:lpstr> 30-Day Readmission Traditional CMS  Yearly penalties, not each case as MA Plans are doing</vt:lpstr>
      <vt:lpstr>United Health Care Readmission- 30 days for any related reasons *common language</vt:lpstr>
      <vt:lpstr>PowerPoint Presentation</vt:lpstr>
      <vt:lpstr>Proactive Ideas for all non-Traditional Medicare/TM Contracting Usually in Operational Addendum &amp; Appeals</vt:lpstr>
      <vt:lpstr>CMS Contacts for Regions 1-10       ( 7-21) File complaints – squeak – with excellent examples of abuse Will require the provider try to work it out with the payer first.  Then file..  *Cannot be regarding rates* </vt:lpstr>
      <vt:lpstr>Payers- United – Largest payer   Contract and Policies/Webpage. Mid –year changes? **United revenues will hit $243B-$245B in 2019. 4-21/1st Q  Reports profit increase of 44%  $5B**</vt:lpstr>
      <vt:lpstr>More Payer Challenges- Anthem and Imaging *Anthem is the largest for-profit organization of BCBS*</vt:lpstr>
      <vt:lpstr>Payers – Changing Climate</vt:lpstr>
      <vt:lpstr>Payer + Provider: ‘Long road from Contention to Cooperation.”  Money=Power</vt:lpstr>
      <vt:lpstr>PowerPoint Presentation</vt:lpstr>
      <vt:lpstr> Short Term Health Insurance –   4 things to know  (Becker Hospital Review 8-18)</vt:lpstr>
      <vt:lpstr>A day in a life of ‘junk insurance‘ and coronavirus/COVID-19   FL patient, 3-20</vt:lpstr>
      <vt:lpstr>More Payer-Provider Challenges - Cigna No longer paying drug administration </vt:lpstr>
      <vt:lpstr>Payer + Provider = New payment relationships</vt:lpstr>
      <vt:lpstr>Post –discharge, outlier payment, line item audits.  Commercial, MA, Medicaid Mgt Care. Each payer has their own list, their own justification, internal.</vt:lpstr>
      <vt:lpstr>Impact of Surprise Billing on post payment denials! All size hospitals.</vt:lpstr>
      <vt:lpstr>Hot spots for audit- Payer  and internal – CHARGE CAPTURE </vt:lpstr>
      <vt:lpstr>   And then there was Charge Capture-- Identify areas of concern- VALUE ADDED</vt:lpstr>
      <vt:lpstr>Hot Spots for Lost Revenue</vt:lpstr>
      <vt:lpstr>Denials and being the patient advocate. A Financial Navigator for the most vulnerable.  Pt loyalty means?</vt:lpstr>
      <vt:lpstr>Thank You for Joining Us in this  Educational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Review 101</dc:title>
  <dc:creator>dwert1@mindspring.com</dc:creator>
  <cp:lastModifiedBy>dwert1@mindspring.com</cp:lastModifiedBy>
  <cp:revision>90</cp:revision>
  <cp:lastPrinted>2022-02-13T16:52:51Z</cp:lastPrinted>
  <dcterms:created xsi:type="dcterms:W3CDTF">2021-09-21T23:16:40Z</dcterms:created>
  <dcterms:modified xsi:type="dcterms:W3CDTF">2022-02-16T01:55:55Z</dcterms:modified>
</cp:coreProperties>
</file>