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9"/>
  </p:notesMasterIdLst>
  <p:handoutMasterIdLst>
    <p:handoutMasterId r:id="rId50"/>
  </p:handoutMasterIdLst>
  <p:sldIdLst>
    <p:sldId id="265" r:id="rId2"/>
    <p:sldId id="335" r:id="rId3"/>
    <p:sldId id="299" r:id="rId4"/>
    <p:sldId id="281" r:id="rId5"/>
    <p:sldId id="283" r:id="rId6"/>
    <p:sldId id="266" r:id="rId7"/>
    <p:sldId id="267" r:id="rId8"/>
    <p:sldId id="294" r:id="rId9"/>
    <p:sldId id="284" r:id="rId10"/>
    <p:sldId id="300" r:id="rId11"/>
    <p:sldId id="337" r:id="rId12"/>
    <p:sldId id="347" r:id="rId13"/>
    <p:sldId id="338" r:id="rId14"/>
    <p:sldId id="340" r:id="rId15"/>
    <p:sldId id="346" r:id="rId16"/>
    <p:sldId id="341" r:id="rId17"/>
    <p:sldId id="342" r:id="rId18"/>
    <p:sldId id="343" r:id="rId19"/>
    <p:sldId id="344" r:id="rId20"/>
    <p:sldId id="328" r:id="rId21"/>
    <p:sldId id="287" r:id="rId22"/>
    <p:sldId id="301" r:id="rId23"/>
    <p:sldId id="314" r:id="rId24"/>
    <p:sldId id="315" r:id="rId25"/>
    <p:sldId id="322" r:id="rId26"/>
    <p:sldId id="323" r:id="rId27"/>
    <p:sldId id="324" r:id="rId28"/>
    <p:sldId id="302" r:id="rId29"/>
    <p:sldId id="319" r:id="rId30"/>
    <p:sldId id="288" r:id="rId31"/>
    <p:sldId id="303" r:id="rId32"/>
    <p:sldId id="325" r:id="rId33"/>
    <p:sldId id="326" r:id="rId34"/>
    <p:sldId id="327" r:id="rId35"/>
    <p:sldId id="269" r:id="rId36"/>
    <p:sldId id="318" r:id="rId37"/>
    <p:sldId id="270" r:id="rId38"/>
    <p:sldId id="289" r:id="rId39"/>
    <p:sldId id="290" r:id="rId40"/>
    <p:sldId id="291" r:id="rId41"/>
    <p:sldId id="292" r:id="rId42"/>
    <p:sldId id="296" r:id="rId43"/>
    <p:sldId id="330" r:id="rId44"/>
    <p:sldId id="295" r:id="rId45"/>
    <p:sldId id="293" r:id="rId46"/>
    <p:sldId id="272" r:id="rId47"/>
    <p:sldId id="277" r:id="rId48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4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F09EF-50D0-46CB-9DC8-96E698184B5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342AF-3234-400B-84AB-A06837703FE8}">
      <dgm:prSet phldrT="[Text]"/>
      <dgm:spPr/>
      <dgm:t>
        <a:bodyPr/>
        <a:lstStyle/>
        <a:p>
          <a:r>
            <a:rPr lang="en-US" dirty="0" smtClean="0"/>
            <a:t>Correct coding	</a:t>
          </a:r>
          <a:endParaRPr lang="en-US" dirty="0"/>
        </a:p>
      </dgm:t>
    </dgm:pt>
    <dgm:pt modelId="{A7874093-BC25-4D23-9506-32F15DEA9D01}" type="parTrans" cxnId="{C8C34581-9119-4DDE-9143-3C8C3D6EFFCC}">
      <dgm:prSet/>
      <dgm:spPr/>
      <dgm:t>
        <a:bodyPr/>
        <a:lstStyle/>
        <a:p>
          <a:endParaRPr lang="en-US"/>
        </a:p>
      </dgm:t>
    </dgm:pt>
    <dgm:pt modelId="{98348DD6-EB55-4E79-AF7B-91E00304CE6B}" type="sibTrans" cxnId="{C8C34581-9119-4DDE-9143-3C8C3D6EFFCC}">
      <dgm:prSet/>
      <dgm:spPr/>
      <dgm:t>
        <a:bodyPr/>
        <a:lstStyle/>
        <a:p>
          <a:endParaRPr lang="en-US"/>
        </a:p>
      </dgm:t>
    </dgm:pt>
    <dgm:pt modelId="{86B97C16-9C69-4F5B-BF6C-7F6330F20CBC}">
      <dgm:prSet phldrT="[Text]"/>
      <dgm:spPr/>
      <dgm:t>
        <a:bodyPr/>
        <a:lstStyle/>
        <a:p>
          <a:r>
            <a:rPr lang="en-US" dirty="0" smtClean="0"/>
            <a:t>Coders  back end clean up</a:t>
          </a:r>
          <a:endParaRPr lang="en-US" dirty="0"/>
        </a:p>
      </dgm:t>
    </dgm:pt>
    <dgm:pt modelId="{273E0EA2-F97D-4475-96BF-ECAF17E1124C}" type="parTrans" cxnId="{A396A1DB-20C9-4E3F-ACD9-967CE414508D}">
      <dgm:prSet/>
      <dgm:spPr/>
      <dgm:t>
        <a:bodyPr/>
        <a:lstStyle/>
        <a:p>
          <a:endParaRPr lang="en-US"/>
        </a:p>
      </dgm:t>
    </dgm:pt>
    <dgm:pt modelId="{099E5D0B-9B59-491A-83DE-3FA9FA4C6B87}" type="sibTrans" cxnId="{A396A1DB-20C9-4E3F-ACD9-967CE414508D}">
      <dgm:prSet/>
      <dgm:spPr/>
      <dgm:t>
        <a:bodyPr/>
        <a:lstStyle/>
        <a:p>
          <a:endParaRPr lang="en-US"/>
        </a:p>
      </dgm:t>
    </dgm:pt>
    <dgm:pt modelId="{EB4BC81D-6F0A-43EB-8994-AB30391498B9}">
      <dgm:prSet phldrT="[Text]"/>
      <dgm:spPr/>
      <dgm:t>
        <a:bodyPr/>
        <a:lstStyle/>
        <a:p>
          <a:r>
            <a:rPr lang="en-US" dirty="0" smtClean="0"/>
            <a:t>CDI specialist – front end, more interactive</a:t>
          </a:r>
          <a:endParaRPr lang="en-US" dirty="0"/>
        </a:p>
      </dgm:t>
    </dgm:pt>
    <dgm:pt modelId="{7D6616BC-9CE9-40EE-8EB9-3AAAC801B47F}" type="parTrans" cxnId="{ED0802FA-B978-4063-B675-061C3D9A75B5}">
      <dgm:prSet/>
      <dgm:spPr/>
      <dgm:t>
        <a:bodyPr/>
        <a:lstStyle/>
        <a:p>
          <a:endParaRPr lang="en-US"/>
        </a:p>
      </dgm:t>
    </dgm:pt>
    <dgm:pt modelId="{FBEE58C8-B0BE-403B-94E2-F1097EE6E03B}" type="sibTrans" cxnId="{ED0802FA-B978-4063-B675-061C3D9A75B5}">
      <dgm:prSet/>
      <dgm:spPr/>
      <dgm:t>
        <a:bodyPr/>
        <a:lstStyle/>
        <a:p>
          <a:endParaRPr lang="en-US"/>
        </a:p>
      </dgm:t>
    </dgm:pt>
    <dgm:pt modelId="{256C56DF-4D6C-461F-AF0F-05A09A18C8E7}">
      <dgm:prSet phldrT="[Text]"/>
      <dgm:spPr/>
      <dgm:t>
        <a:bodyPr/>
        <a:lstStyle/>
        <a:p>
          <a:r>
            <a:rPr lang="en-US" dirty="0" smtClean="0"/>
            <a:t>Pt status	</a:t>
          </a:r>
          <a:endParaRPr lang="en-US" dirty="0"/>
        </a:p>
      </dgm:t>
    </dgm:pt>
    <dgm:pt modelId="{7BD29C5D-7194-4C72-89A0-737FA8AC5A56}" type="parTrans" cxnId="{F8B17CBC-E163-4BDA-B3DB-599E8313441A}">
      <dgm:prSet/>
      <dgm:spPr/>
      <dgm:t>
        <a:bodyPr/>
        <a:lstStyle/>
        <a:p>
          <a:endParaRPr lang="en-US"/>
        </a:p>
      </dgm:t>
    </dgm:pt>
    <dgm:pt modelId="{DA94EC8F-8B66-4876-9B69-A184907DF929}" type="sibTrans" cxnId="{F8B17CBC-E163-4BDA-B3DB-599E8313441A}">
      <dgm:prSet/>
      <dgm:spPr/>
      <dgm:t>
        <a:bodyPr/>
        <a:lstStyle/>
        <a:p>
          <a:endParaRPr lang="en-US"/>
        </a:p>
      </dgm:t>
    </dgm:pt>
    <dgm:pt modelId="{C0E047B5-F818-455A-B45B-B5083CDBB14E}">
      <dgm:prSet phldrT="[Text]"/>
      <dgm:spPr/>
      <dgm:t>
        <a:bodyPr/>
        <a:lstStyle/>
        <a:p>
          <a:r>
            <a:rPr lang="en-US" dirty="0" smtClean="0"/>
            <a:t>UR/Case Mgr – both front end and back end</a:t>
          </a:r>
          <a:endParaRPr lang="en-US" dirty="0"/>
        </a:p>
      </dgm:t>
    </dgm:pt>
    <dgm:pt modelId="{AF12A5E0-E10C-448D-AB60-0AE484756D78}" type="parTrans" cxnId="{039473AB-0D5B-40F2-AE81-706B50E2139E}">
      <dgm:prSet/>
      <dgm:spPr/>
      <dgm:t>
        <a:bodyPr/>
        <a:lstStyle/>
        <a:p>
          <a:endParaRPr lang="en-US"/>
        </a:p>
      </dgm:t>
    </dgm:pt>
    <dgm:pt modelId="{F5F631F3-F5B5-4188-BE21-5CD52537D3A7}" type="sibTrans" cxnId="{039473AB-0D5B-40F2-AE81-706B50E2139E}">
      <dgm:prSet/>
      <dgm:spPr/>
      <dgm:t>
        <a:bodyPr/>
        <a:lstStyle/>
        <a:p>
          <a:endParaRPr lang="en-US"/>
        </a:p>
      </dgm:t>
    </dgm:pt>
    <dgm:pt modelId="{C4767EC4-2806-4A1D-97AC-222CA80D094E}">
      <dgm:prSet phldrT="[Text]"/>
      <dgm:spPr/>
      <dgm:t>
        <a:bodyPr/>
        <a:lstStyle/>
        <a:p>
          <a:r>
            <a:rPr lang="en-US" dirty="0" smtClean="0"/>
            <a:t>Charge Capture</a:t>
          </a:r>
          <a:endParaRPr lang="en-US" dirty="0"/>
        </a:p>
      </dgm:t>
    </dgm:pt>
    <dgm:pt modelId="{EF9A2CB2-12B0-47D3-B701-0833223B51D8}" type="parTrans" cxnId="{E3300F19-62E0-4DC8-B980-7F3DB8A18B17}">
      <dgm:prSet/>
      <dgm:spPr/>
      <dgm:t>
        <a:bodyPr/>
        <a:lstStyle/>
        <a:p>
          <a:endParaRPr lang="en-US"/>
        </a:p>
      </dgm:t>
    </dgm:pt>
    <dgm:pt modelId="{974AB162-742C-408A-8803-95D066523108}" type="sibTrans" cxnId="{E3300F19-62E0-4DC8-B980-7F3DB8A18B17}">
      <dgm:prSet/>
      <dgm:spPr/>
      <dgm:t>
        <a:bodyPr/>
        <a:lstStyle/>
        <a:p>
          <a:endParaRPr lang="en-US"/>
        </a:p>
      </dgm:t>
    </dgm:pt>
    <dgm:pt modelId="{9E24182B-11BF-4154-8398-626866EE3038}">
      <dgm:prSet phldrT="[Text]"/>
      <dgm:spPr/>
      <dgm:t>
        <a:bodyPr/>
        <a:lstStyle/>
        <a:p>
          <a:r>
            <a:rPr lang="en-US" dirty="0" smtClean="0"/>
            <a:t>Dedicated staff</a:t>
          </a:r>
          <a:endParaRPr lang="en-US" dirty="0"/>
        </a:p>
      </dgm:t>
    </dgm:pt>
    <dgm:pt modelId="{23315BA7-CFF4-4CFF-9DE1-167F6C7D54BF}" type="parTrans" cxnId="{0BC6268D-6D73-484A-9EA5-F2BC8C9077FF}">
      <dgm:prSet/>
      <dgm:spPr/>
      <dgm:t>
        <a:bodyPr/>
        <a:lstStyle/>
        <a:p>
          <a:endParaRPr lang="en-US"/>
        </a:p>
      </dgm:t>
    </dgm:pt>
    <dgm:pt modelId="{4EF4E8A0-C46F-4ABF-9EC4-F099D52DD9FC}" type="sibTrans" cxnId="{0BC6268D-6D73-484A-9EA5-F2BC8C9077FF}">
      <dgm:prSet/>
      <dgm:spPr/>
      <dgm:t>
        <a:bodyPr/>
        <a:lstStyle/>
        <a:p>
          <a:endParaRPr lang="en-US"/>
        </a:p>
      </dgm:t>
    </dgm:pt>
    <dgm:pt modelId="{061FAD93-AC44-4EBE-ABDE-1C7B43D64BF8}">
      <dgm:prSet phldrT="[Text]"/>
      <dgm:spPr/>
      <dgm:t>
        <a:bodyPr/>
        <a:lstStyle/>
        <a:p>
          <a:r>
            <a:rPr lang="en-US" dirty="0" smtClean="0"/>
            <a:t>Internal auditor – only upon request</a:t>
          </a:r>
          <a:endParaRPr lang="en-US" dirty="0"/>
        </a:p>
      </dgm:t>
    </dgm:pt>
    <dgm:pt modelId="{F466C945-F386-4701-B36B-7C7486620A9C}" type="parTrans" cxnId="{8ECC14DF-597C-4808-991D-842325EBC08C}">
      <dgm:prSet/>
      <dgm:spPr/>
      <dgm:t>
        <a:bodyPr/>
        <a:lstStyle/>
        <a:p>
          <a:endParaRPr lang="en-US"/>
        </a:p>
      </dgm:t>
    </dgm:pt>
    <dgm:pt modelId="{5E1C26FD-D287-4D6A-B027-EEC393A85D55}" type="sibTrans" cxnId="{8ECC14DF-597C-4808-991D-842325EBC08C}">
      <dgm:prSet/>
      <dgm:spPr/>
      <dgm:t>
        <a:bodyPr/>
        <a:lstStyle/>
        <a:p>
          <a:endParaRPr lang="en-US"/>
        </a:p>
      </dgm:t>
    </dgm:pt>
    <dgm:pt modelId="{928F1732-61E9-4764-969D-16DEEB927558}">
      <dgm:prSet phldrT="[Text]"/>
      <dgm:spPr/>
      <dgm:t>
        <a:bodyPr/>
        <a:lstStyle/>
        <a:p>
          <a:r>
            <a:rPr lang="en-US" dirty="0" smtClean="0"/>
            <a:t>Auditors –denial /appeals</a:t>
          </a:r>
          <a:endParaRPr lang="en-US" dirty="0"/>
        </a:p>
      </dgm:t>
    </dgm:pt>
    <dgm:pt modelId="{417E8194-13A1-4BA3-9154-6C6BBC7E78C2}" type="parTrans" cxnId="{EC1B0B38-96EE-4E12-87A4-E59BD8CAC6E3}">
      <dgm:prSet/>
      <dgm:spPr/>
    </dgm:pt>
    <dgm:pt modelId="{BD38E223-A5CF-4EFD-81E5-D96945E0B370}" type="sibTrans" cxnId="{EC1B0B38-96EE-4E12-87A4-E59BD8CAC6E3}">
      <dgm:prSet/>
      <dgm:spPr/>
    </dgm:pt>
    <dgm:pt modelId="{608EF5B3-B215-41DB-85FC-382108A819B8}">
      <dgm:prSet phldrT="[Text]"/>
      <dgm:spPr/>
      <dgm:t>
        <a:bodyPr/>
        <a:lstStyle/>
        <a:p>
          <a:r>
            <a:rPr lang="en-US" dirty="0" smtClean="0"/>
            <a:t>Few individual </a:t>
          </a:r>
          <a:r>
            <a:rPr lang="en-US" dirty="0" err="1" smtClean="0"/>
            <a:t>depts</a:t>
          </a:r>
          <a:r>
            <a:rPr lang="en-US" dirty="0" smtClean="0"/>
            <a:t> doing</a:t>
          </a:r>
          <a:endParaRPr lang="en-US" dirty="0"/>
        </a:p>
      </dgm:t>
    </dgm:pt>
    <dgm:pt modelId="{CAAB1792-55C2-479A-96D7-1B6891318E6B}" type="parTrans" cxnId="{9C13E5B4-AF88-4B49-BEBF-52809F4071D3}">
      <dgm:prSet/>
      <dgm:spPr/>
    </dgm:pt>
    <dgm:pt modelId="{3123FE95-6A9F-47A9-85ED-671853E5695E}" type="sibTrans" cxnId="{9C13E5B4-AF88-4B49-BEBF-52809F4071D3}">
      <dgm:prSet/>
      <dgm:spPr/>
    </dgm:pt>
    <dgm:pt modelId="{6DAC5FCC-BD22-48FA-B2A6-1586F08B1B97}">
      <dgm:prSet phldrT="[Text]"/>
      <dgm:spPr/>
      <dgm:t>
        <a:bodyPr/>
        <a:lstStyle/>
        <a:p>
          <a:r>
            <a:rPr lang="en-US" dirty="0" smtClean="0"/>
            <a:t>Tracking and trending patterns? </a:t>
          </a:r>
          <a:endParaRPr lang="en-US" dirty="0"/>
        </a:p>
      </dgm:t>
    </dgm:pt>
    <dgm:pt modelId="{53D30147-4F68-4990-BFA9-3F32F6D7549C}" type="parTrans" cxnId="{D48E2E41-FD62-4962-B32D-BF7D44D2BF03}">
      <dgm:prSet/>
      <dgm:spPr/>
    </dgm:pt>
    <dgm:pt modelId="{B86C859D-3580-4AB6-80C9-0767277959F3}" type="sibTrans" cxnId="{D48E2E41-FD62-4962-B32D-BF7D44D2BF03}">
      <dgm:prSet/>
      <dgm:spPr/>
    </dgm:pt>
    <dgm:pt modelId="{E1CA9D41-2E50-49F4-9528-41158D0C45E6}">
      <dgm:prSet phldrT="[Text]"/>
      <dgm:spPr/>
      <dgm:t>
        <a:bodyPr/>
        <a:lstStyle/>
        <a:p>
          <a:r>
            <a:rPr lang="en-US" dirty="0" smtClean="0"/>
            <a:t>Tracking and trending patterns?</a:t>
          </a:r>
          <a:endParaRPr lang="en-US" dirty="0"/>
        </a:p>
      </dgm:t>
    </dgm:pt>
    <dgm:pt modelId="{33AFFFD4-B260-4D64-A6A5-AC44A116A953}" type="parTrans" cxnId="{3C6FC8AC-C7E9-4905-A88C-0FDD6F3889E6}">
      <dgm:prSet/>
      <dgm:spPr/>
    </dgm:pt>
    <dgm:pt modelId="{98B62EBB-1320-4058-9094-EC1124D5B864}" type="sibTrans" cxnId="{3C6FC8AC-C7E9-4905-A88C-0FDD6F3889E6}">
      <dgm:prSet/>
      <dgm:spPr/>
    </dgm:pt>
    <dgm:pt modelId="{EA2F6711-1812-48D5-813E-02AA1AB9DC28}">
      <dgm:prSet phldrT="[Text]"/>
      <dgm:spPr/>
      <dgm:t>
        <a:bodyPr/>
        <a:lstStyle/>
        <a:p>
          <a:r>
            <a:rPr lang="en-US" dirty="0" smtClean="0"/>
            <a:t>Tracking and trending patterns?</a:t>
          </a:r>
          <a:endParaRPr lang="en-US" dirty="0"/>
        </a:p>
      </dgm:t>
    </dgm:pt>
    <dgm:pt modelId="{99871A41-6B19-4E54-8B63-F7B26911B23D}" type="parTrans" cxnId="{DAE7811F-D36D-4FF0-B1F3-B3E8FB9CEBAC}">
      <dgm:prSet/>
      <dgm:spPr/>
    </dgm:pt>
    <dgm:pt modelId="{FE73576B-998C-43BE-9990-1C97D9185C77}" type="sibTrans" cxnId="{DAE7811F-D36D-4FF0-B1F3-B3E8FB9CEBAC}">
      <dgm:prSet/>
      <dgm:spPr/>
    </dgm:pt>
    <dgm:pt modelId="{20DC748F-34FE-40A1-A4D2-283EDE01C260}" type="pres">
      <dgm:prSet presAssocID="{56FF09EF-50D0-46CB-9DC8-96E698184B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F8F9F1-08E3-4F5D-B53E-69A641219067}" type="pres">
      <dgm:prSet presAssocID="{861342AF-3234-400B-84AB-A06837703FE8}" presName="composite" presStyleCnt="0"/>
      <dgm:spPr/>
    </dgm:pt>
    <dgm:pt modelId="{54CB4B13-0002-40B2-A20E-2ADB2D4359FB}" type="pres">
      <dgm:prSet presAssocID="{861342AF-3234-400B-84AB-A06837703FE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BFFC5-C70B-4C76-9845-9A89FF054EC9}" type="pres">
      <dgm:prSet presAssocID="{861342AF-3234-400B-84AB-A06837703FE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32D83-551E-4DD6-9BC9-57B2C7942406}" type="pres">
      <dgm:prSet presAssocID="{98348DD6-EB55-4E79-AF7B-91E00304CE6B}" presName="space" presStyleCnt="0"/>
      <dgm:spPr/>
    </dgm:pt>
    <dgm:pt modelId="{C0E0A7E4-D209-48DB-A687-08E7817F7534}" type="pres">
      <dgm:prSet presAssocID="{256C56DF-4D6C-461F-AF0F-05A09A18C8E7}" presName="composite" presStyleCnt="0"/>
      <dgm:spPr/>
    </dgm:pt>
    <dgm:pt modelId="{2B2D7251-8724-4907-9DE8-E4BE05AD0046}" type="pres">
      <dgm:prSet presAssocID="{256C56DF-4D6C-461F-AF0F-05A09A18C8E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740E9-3DB7-47D8-89BB-FF1FE5499815}" type="pres">
      <dgm:prSet presAssocID="{256C56DF-4D6C-461F-AF0F-05A09A18C8E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EE4A7-823D-40C4-8974-7CD228B811B9}" type="pres">
      <dgm:prSet presAssocID="{DA94EC8F-8B66-4876-9B69-A184907DF929}" presName="space" presStyleCnt="0"/>
      <dgm:spPr/>
    </dgm:pt>
    <dgm:pt modelId="{ED4B7F5D-0800-4100-AE4A-00720C9764DE}" type="pres">
      <dgm:prSet presAssocID="{C4767EC4-2806-4A1D-97AC-222CA80D094E}" presName="composite" presStyleCnt="0"/>
      <dgm:spPr/>
    </dgm:pt>
    <dgm:pt modelId="{C2727B7B-F482-424C-AAF7-13AA16C13E83}" type="pres">
      <dgm:prSet presAssocID="{C4767EC4-2806-4A1D-97AC-222CA80D094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938BA-E2AE-4A67-8FA5-9339D8B4210E}" type="pres">
      <dgm:prSet presAssocID="{C4767EC4-2806-4A1D-97AC-222CA80D094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96A1DB-20C9-4E3F-ACD9-967CE414508D}" srcId="{861342AF-3234-400B-84AB-A06837703FE8}" destId="{86B97C16-9C69-4F5B-BF6C-7F6330F20CBC}" srcOrd="0" destOrd="0" parTransId="{273E0EA2-F97D-4475-96BF-ECAF17E1124C}" sibTransId="{099E5D0B-9B59-491A-83DE-3FA9FA4C6B87}"/>
    <dgm:cxn modelId="{7385DA89-CE3D-4ED9-8A79-998F5659A50C}" type="presOf" srcId="{608EF5B3-B215-41DB-85FC-382108A819B8}" destId="{FBD938BA-E2AE-4A67-8FA5-9339D8B4210E}" srcOrd="0" destOrd="2" presId="urn:microsoft.com/office/officeart/2005/8/layout/hList1"/>
    <dgm:cxn modelId="{ED408B25-4BC0-43CC-A45B-4C97243FC20F}" type="presOf" srcId="{C0E047B5-F818-455A-B45B-B5083CDBB14E}" destId="{272740E9-3DB7-47D8-89BB-FF1FE5499815}" srcOrd="0" destOrd="0" presId="urn:microsoft.com/office/officeart/2005/8/layout/hList1"/>
    <dgm:cxn modelId="{DAE7811F-D36D-4FF0-B1F3-B3E8FB9CEBAC}" srcId="{C4767EC4-2806-4A1D-97AC-222CA80D094E}" destId="{EA2F6711-1812-48D5-813E-02AA1AB9DC28}" srcOrd="3" destOrd="0" parTransId="{99871A41-6B19-4E54-8B63-F7B26911B23D}" sibTransId="{FE73576B-998C-43BE-9990-1C97D9185C77}"/>
    <dgm:cxn modelId="{551C4B46-4F9B-4F24-A3F6-EBBB3FAC46D5}" type="presOf" srcId="{EB4BC81D-6F0A-43EB-8994-AB30391498B9}" destId="{09FBFFC5-C70B-4C76-9845-9A89FF054EC9}" srcOrd="0" destOrd="1" presId="urn:microsoft.com/office/officeart/2005/8/layout/hList1"/>
    <dgm:cxn modelId="{4738B7E5-4CC3-4F0B-A299-37EBE9472934}" type="presOf" srcId="{256C56DF-4D6C-461F-AF0F-05A09A18C8E7}" destId="{2B2D7251-8724-4907-9DE8-E4BE05AD0046}" srcOrd="0" destOrd="0" presId="urn:microsoft.com/office/officeart/2005/8/layout/hList1"/>
    <dgm:cxn modelId="{45D33A27-586F-4D6D-93BD-100C049ECE90}" type="presOf" srcId="{E1CA9D41-2E50-49F4-9528-41158D0C45E6}" destId="{272740E9-3DB7-47D8-89BB-FF1FE5499815}" srcOrd="0" destOrd="2" presId="urn:microsoft.com/office/officeart/2005/8/layout/hList1"/>
    <dgm:cxn modelId="{5D351FC6-8B08-4C47-9760-19030E18CD20}" type="presOf" srcId="{56FF09EF-50D0-46CB-9DC8-96E698184B53}" destId="{20DC748F-34FE-40A1-A4D2-283EDE01C260}" srcOrd="0" destOrd="0" presId="urn:microsoft.com/office/officeart/2005/8/layout/hList1"/>
    <dgm:cxn modelId="{EC1B0B38-96EE-4E12-87A4-E59BD8CAC6E3}" srcId="{256C56DF-4D6C-461F-AF0F-05A09A18C8E7}" destId="{928F1732-61E9-4764-969D-16DEEB927558}" srcOrd="1" destOrd="0" parTransId="{417E8194-13A1-4BA3-9154-6C6BBC7E78C2}" sibTransId="{BD38E223-A5CF-4EFD-81E5-D96945E0B370}"/>
    <dgm:cxn modelId="{ED66DE02-94D6-4929-97C6-7B7B491470C6}" type="presOf" srcId="{6DAC5FCC-BD22-48FA-B2A6-1586F08B1B97}" destId="{09FBFFC5-C70B-4C76-9845-9A89FF054EC9}" srcOrd="0" destOrd="2" presId="urn:microsoft.com/office/officeart/2005/8/layout/hList1"/>
    <dgm:cxn modelId="{8ECC14DF-597C-4808-991D-842325EBC08C}" srcId="{C4767EC4-2806-4A1D-97AC-222CA80D094E}" destId="{061FAD93-AC44-4EBE-ABDE-1C7B43D64BF8}" srcOrd="1" destOrd="0" parTransId="{F466C945-F386-4701-B36B-7C7486620A9C}" sibTransId="{5E1C26FD-D287-4D6A-B027-EEC393A85D55}"/>
    <dgm:cxn modelId="{90A4F9FC-D03E-471E-866F-0BF0069A4198}" type="presOf" srcId="{9E24182B-11BF-4154-8398-626866EE3038}" destId="{FBD938BA-E2AE-4A67-8FA5-9339D8B4210E}" srcOrd="0" destOrd="0" presId="urn:microsoft.com/office/officeart/2005/8/layout/hList1"/>
    <dgm:cxn modelId="{D48E2E41-FD62-4962-B32D-BF7D44D2BF03}" srcId="{861342AF-3234-400B-84AB-A06837703FE8}" destId="{6DAC5FCC-BD22-48FA-B2A6-1586F08B1B97}" srcOrd="2" destOrd="0" parTransId="{53D30147-4F68-4990-BFA9-3F32F6D7549C}" sibTransId="{B86C859D-3580-4AB6-80C9-0767277959F3}"/>
    <dgm:cxn modelId="{0BC6268D-6D73-484A-9EA5-F2BC8C9077FF}" srcId="{C4767EC4-2806-4A1D-97AC-222CA80D094E}" destId="{9E24182B-11BF-4154-8398-626866EE3038}" srcOrd="0" destOrd="0" parTransId="{23315BA7-CFF4-4CFF-9DE1-167F6C7D54BF}" sibTransId="{4EF4E8A0-C46F-4ABF-9EC4-F099D52DD9FC}"/>
    <dgm:cxn modelId="{00975AD9-95EF-4C4D-A700-DA93C62CAFC2}" type="presOf" srcId="{861342AF-3234-400B-84AB-A06837703FE8}" destId="{54CB4B13-0002-40B2-A20E-2ADB2D4359FB}" srcOrd="0" destOrd="0" presId="urn:microsoft.com/office/officeart/2005/8/layout/hList1"/>
    <dgm:cxn modelId="{039473AB-0D5B-40F2-AE81-706B50E2139E}" srcId="{256C56DF-4D6C-461F-AF0F-05A09A18C8E7}" destId="{C0E047B5-F818-455A-B45B-B5083CDBB14E}" srcOrd="0" destOrd="0" parTransId="{AF12A5E0-E10C-448D-AB60-0AE484756D78}" sibTransId="{F5F631F3-F5B5-4188-BE21-5CD52537D3A7}"/>
    <dgm:cxn modelId="{3C6FC8AC-C7E9-4905-A88C-0FDD6F3889E6}" srcId="{256C56DF-4D6C-461F-AF0F-05A09A18C8E7}" destId="{E1CA9D41-2E50-49F4-9528-41158D0C45E6}" srcOrd="2" destOrd="0" parTransId="{33AFFFD4-B260-4D64-A6A5-AC44A116A953}" sibTransId="{98B62EBB-1320-4058-9094-EC1124D5B864}"/>
    <dgm:cxn modelId="{29F8F7BC-BB32-42E3-BE88-0EBBFECB68AF}" type="presOf" srcId="{EA2F6711-1812-48D5-813E-02AA1AB9DC28}" destId="{FBD938BA-E2AE-4A67-8FA5-9339D8B4210E}" srcOrd="0" destOrd="3" presId="urn:microsoft.com/office/officeart/2005/8/layout/hList1"/>
    <dgm:cxn modelId="{A02298E4-20AF-4A8B-9EF8-79CEE3520140}" type="presOf" srcId="{061FAD93-AC44-4EBE-ABDE-1C7B43D64BF8}" destId="{FBD938BA-E2AE-4A67-8FA5-9339D8B4210E}" srcOrd="0" destOrd="1" presId="urn:microsoft.com/office/officeart/2005/8/layout/hList1"/>
    <dgm:cxn modelId="{ED0802FA-B978-4063-B675-061C3D9A75B5}" srcId="{861342AF-3234-400B-84AB-A06837703FE8}" destId="{EB4BC81D-6F0A-43EB-8994-AB30391498B9}" srcOrd="1" destOrd="0" parTransId="{7D6616BC-9CE9-40EE-8EB9-3AAAC801B47F}" sibTransId="{FBEE58C8-B0BE-403B-94E2-F1097EE6E03B}"/>
    <dgm:cxn modelId="{C8C34581-9119-4DDE-9143-3C8C3D6EFFCC}" srcId="{56FF09EF-50D0-46CB-9DC8-96E698184B53}" destId="{861342AF-3234-400B-84AB-A06837703FE8}" srcOrd="0" destOrd="0" parTransId="{A7874093-BC25-4D23-9506-32F15DEA9D01}" sibTransId="{98348DD6-EB55-4E79-AF7B-91E00304CE6B}"/>
    <dgm:cxn modelId="{A8860484-BC19-4F38-81BD-0C5A4161CB11}" type="presOf" srcId="{C4767EC4-2806-4A1D-97AC-222CA80D094E}" destId="{C2727B7B-F482-424C-AAF7-13AA16C13E83}" srcOrd="0" destOrd="0" presId="urn:microsoft.com/office/officeart/2005/8/layout/hList1"/>
    <dgm:cxn modelId="{9C13E5B4-AF88-4B49-BEBF-52809F4071D3}" srcId="{C4767EC4-2806-4A1D-97AC-222CA80D094E}" destId="{608EF5B3-B215-41DB-85FC-382108A819B8}" srcOrd="2" destOrd="0" parTransId="{CAAB1792-55C2-479A-96D7-1B6891318E6B}" sibTransId="{3123FE95-6A9F-47A9-85ED-671853E5695E}"/>
    <dgm:cxn modelId="{F8B17CBC-E163-4BDA-B3DB-599E8313441A}" srcId="{56FF09EF-50D0-46CB-9DC8-96E698184B53}" destId="{256C56DF-4D6C-461F-AF0F-05A09A18C8E7}" srcOrd="1" destOrd="0" parTransId="{7BD29C5D-7194-4C72-89A0-737FA8AC5A56}" sibTransId="{DA94EC8F-8B66-4876-9B69-A184907DF929}"/>
    <dgm:cxn modelId="{1FC0914F-DACE-4070-A70E-4A85E5ED0BCD}" type="presOf" srcId="{86B97C16-9C69-4F5B-BF6C-7F6330F20CBC}" destId="{09FBFFC5-C70B-4C76-9845-9A89FF054EC9}" srcOrd="0" destOrd="0" presId="urn:microsoft.com/office/officeart/2005/8/layout/hList1"/>
    <dgm:cxn modelId="{C0C0CDAA-D98F-4C2F-8720-55EA82D12139}" type="presOf" srcId="{928F1732-61E9-4764-969D-16DEEB927558}" destId="{272740E9-3DB7-47D8-89BB-FF1FE5499815}" srcOrd="0" destOrd="1" presId="urn:microsoft.com/office/officeart/2005/8/layout/hList1"/>
    <dgm:cxn modelId="{E3300F19-62E0-4DC8-B980-7F3DB8A18B17}" srcId="{56FF09EF-50D0-46CB-9DC8-96E698184B53}" destId="{C4767EC4-2806-4A1D-97AC-222CA80D094E}" srcOrd="2" destOrd="0" parTransId="{EF9A2CB2-12B0-47D3-B701-0833223B51D8}" sibTransId="{974AB162-742C-408A-8803-95D066523108}"/>
    <dgm:cxn modelId="{162A96F6-6C66-43A9-AB71-8F929BEFDC46}" type="presParOf" srcId="{20DC748F-34FE-40A1-A4D2-283EDE01C260}" destId="{54F8F9F1-08E3-4F5D-B53E-69A641219067}" srcOrd="0" destOrd="0" presId="urn:microsoft.com/office/officeart/2005/8/layout/hList1"/>
    <dgm:cxn modelId="{24B06D50-8DE5-45E5-BE63-ADFBCA0C8A0F}" type="presParOf" srcId="{54F8F9F1-08E3-4F5D-B53E-69A641219067}" destId="{54CB4B13-0002-40B2-A20E-2ADB2D4359FB}" srcOrd="0" destOrd="0" presId="urn:microsoft.com/office/officeart/2005/8/layout/hList1"/>
    <dgm:cxn modelId="{E2A49AB4-709D-4D1E-A18F-768B7536ABDB}" type="presParOf" srcId="{54F8F9F1-08E3-4F5D-B53E-69A641219067}" destId="{09FBFFC5-C70B-4C76-9845-9A89FF054EC9}" srcOrd="1" destOrd="0" presId="urn:microsoft.com/office/officeart/2005/8/layout/hList1"/>
    <dgm:cxn modelId="{B781A61A-2292-4765-AEEC-9463A3149542}" type="presParOf" srcId="{20DC748F-34FE-40A1-A4D2-283EDE01C260}" destId="{7D332D83-551E-4DD6-9BC9-57B2C7942406}" srcOrd="1" destOrd="0" presId="urn:microsoft.com/office/officeart/2005/8/layout/hList1"/>
    <dgm:cxn modelId="{21F1DBEB-0416-404C-ACDE-75102D4971DD}" type="presParOf" srcId="{20DC748F-34FE-40A1-A4D2-283EDE01C260}" destId="{C0E0A7E4-D209-48DB-A687-08E7817F7534}" srcOrd="2" destOrd="0" presId="urn:microsoft.com/office/officeart/2005/8/layout/hList1"/>
    <dgm:cxn modelId="{FE021217-1A40-4AE6-BF47-8AE114418757}" type="presParOf" srcId="{C0E0A7E4-D209-48DB-A687-08E7817F7534}" destId="{2B2D7251-8724-4907-9DE8-E4BE05AD0046}" srcOrd="0" destOrd="0" presId="urn:microsoft.com/office/officeart/2005/8/layout/hList1"/>
    <dgm:cxn modelId="{EB888067-4FB3-44C1-BDB0-CED6F989F365}" type="presParOf" srcId="{C0E0A7E4-D209-48DB-A687-08E7817F7534}" destId="{272740E9-3DB7-47D8-89BB-FF1FE5499815}" srcOrd="1" destOrd="0" presId="urn:microsoft.com/office/officeart/2005/8/layout/hList1"/>
    <dgm:cxn modelId="{DEA84DAF-EFC1-4614-9415-BFB83F38067C}" type="presParOf" srcId="{20DC748F-34FE-40A1-A4D2-283EDE01C260}" destId="{198EE4A7-823D-40C4-8974-7CD228B811B9}" srcOrd="3" destOrd="0" presId="urn:microsoft.com/office/officeart/2005/8/layout/hList1"/>
    <dgm:cxn modelId="{1BCEA1AE-8113-4393-9659-BF38B66AA694}" type="presParOf" srcId="{20DC748F-34FE-40A1-A4D2-283EDE01C260}" destId="{ED4B7F5D-0800-4100-AE4A-00720C9764DE}" srcOrd="4" destOrd="0" presId="urn:microsoft.com/office/officeart/2005/8/layout/hList1"/>
    <dgm:cxn modelId="{8651A107-CB78-417E-AA52-2AA3498076E7}" type="presParOf" srcId="{ED4B7F5D-0800-4100-AE4A-00720C9764DE}" destId="{C2727B7B-F482-424C-AAF7-13AA16C13E83}" srcOrd="0" destOrd="0" presId="urn:microsoft.com/office/officeart/2005/8/layout/hList1"/>
    <dgm:cxn modelId="{E4FA5F36-5675-40A3-BB61-15071C237471}" type="presParOf" srcId="{ED4B7F5D-0800-4100-AE4A-00720C9764DE}" destId="{FBD938BA-E2AE-4A67-8FA5-9339D8B421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945C90-B1F8-480D-AAB5-DAD64E82274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0C6E8B-2B0A-46DE-BD22-2C55ACAC46E4}">
      <dgm:prSet phldrT="[Text]"/>
      <dgm:spPr/>
      <dgm:t>
        <a:bodyPr/>
        <a:lstStyle/>
        <a:p>
          <a:r>
            <a:rPr lang="en-US" dirty="0" smtClean="0"/>
            <a:t>Coding</a:t>
          </a:r>
          <a:endParaRPr lang="en-US" dirty="0"/>
        </a:p>
      </dgm:t>
    </dgm:pt>
    <dgm:pt modelId="{7B9C50B2-58BB-4708-8D55-9B90F534FB51}" type="parTrans" cxnId="{EB8207C4-A0CB-461B-8B5D-6563A2325E27}">
      <dgm:prSet/>
      <dgm:spPr/>
      <dgm:t>
        <a:bodyPr/>
        <a:lstStyle/>
        <a:p>
          <a:endParaRPr lang="en-US"/>
        </a:p>
      </dgm:t>
    </dgm:pt>
    <dgm:pt modelId="{940F8314-5591-4639-BBB0-5001F7F1AE00}" type="sibTrans" cxnId="{EB8207C4-A0CB-461B-8B5D-6563A2325E27}">
      <dgm:prSet/>
      <dgm:spPr/>
      <dgm:t>
        <a:bodyPr/>
        <a:lstStyle/>
        <a:p>
          <a:endParaRPr lang="en-US"/>
        </a:p>
      </dgm:t>
    </dgm:pt>
    <dgm:pt modelId="{F7161BD2-F252-4CA5-8D28-6A8B1481C7E8}">
      <dgm:prSet phldrT="[Text]"/>
      <dgm:spPr/>
      <dgm:t>
        <a:bodyPr/>
        <a:lstStyle/>
        <a:p>
          <a:r>
            <a:rPr lang="en-US" dirty="0" smtClean="0"/>
            <a:t>ICD 10 audit and ongoing validation</a:t>
          </a:r>
          <a:endParaRPr lang="en-US" dirty="0"/>
        </a:p>
      </dgm:t>
    </dgm:pt>
    <dgm:pt modelId="{20ABAC9F-A987-471C-9C5C-7BED83D43E0F}" type="parTrans" cxnId="{30D748F4-1CE1-49E0-BDE0-E92BE92485D5}">
      <dgm:prSet/>
      <dgm:spPr/>
      <dgm:t>
        <a:bodyPr/>
        <a:lstStyle/>
        <a:p>
          <a:endParaRPr lang="en-US"/>
        </a:p>
      </dgm:t>
    </dgm:pt>
    <dgm:pt modelId="{7025DFF7-A362-46CF-90CC-D681AACA20EB}" type="sibTrans" cxnId="{30D748F4-1CE1-49E0-BDE0-E92BE92485D5}">
      <dgm:prSet/>
      <dgm:spPr/>
      <dgm:t>
        <a:bodyPr/>
        <a:lstStyle/>
        <a:p>
          <a:endParaRPr lang="en-US"/>
        </a:p>
      </dgm:t>
    </dgm:pt>
    <dgm:pt modelId="{5CC766AF-CA3D-4034-85AE-4972402512AB}">
      <dgm:prSet phldrT="[Text]"/>
      <dgm:spPr/>
      <dgm:t>
        <a:bodyPr/>
        <a:lstStyle/>
        <a:p>
          <a:r>
            <a:rPr lang="en-US" dirty="0" smtClean="0"/>
            <a:t>Coding specialists work with providers</a:t>
          </a:r>
          <a:endParaRPr lang="en-US" dirty="0"/>
        </a:p>
      </dgm:t>
    </dgm:pt>
    <dgm:pt modelId="{CD1801E5-F24E-406A-BCCE-0D2BD1FA311B}" type="parTrans" cxnId="{989F76D4-C2ED-450F-BF08-E2133E0E0308}">
      <dgm:prSet/>
      <dgm:spPr/>
      <dgm:t>
        <a:bodyPr/>
        <a:lstStyle/>
        <a:p>
          <a:endParaRPr lang="en-US"/>
        </a:p>
      </dgm:t>
    </dgm:pt>
    <dgm:pt modelId="{09A36448-B379-407B-93FF-1EDC3E202252}" type="sibTrans" cxnId="{989F76D4-C2ED-450F-BF08-E2133E0E0308}">
      <dgm:prSet/>
      <dgm:spPr/>
      <dgm:t>
        <a:bodyPr/>
        <a:lstStyle/>
        <a:p>
          <a:endParaRPr lang="en-US"/>
        </a:p>
      </dgm:t>
    </dgm:pt>
    <dgm:pt modelId="{7507FD3B-FEEC-4BC0-BB2D-CD5E97030407}">
      <dgm:prSet phldrT="[Text]"/>
      <dgm:spPr/>
      <dgm:t>
        <a:bodyPr/>
        <a:lstStyle/>
        <a:p>
          <a:r>
            <a:rPr lang="en-US" dirty="0" smtClean="0"/>
            <a:t>UR</a:t>
          </a:r>
          <a:endParaRPr lang="en-US" dirty="0"/>
        </a:p>
      </dgm:t>
    </dgm:pt>
    <dgm:pt modelId="{5F9862DF-8538-4B61-B155-D0D71F592CBF}" type="parTrans" cxnId="{CAAAE27C-AAB2-4F50-B75B-23E4104FA89A}">
      <dgm:prSet/>
      <dgm:spPr/>
      <dgm:t>
        <a:bodyPr/>
        <a:lstStyle/>
        <a:p>
          <a:endParaRPr lang="en-US"/>
        </a:p>
      </dgm:t>
    </dgm:pt>
    <dgm:pt modelId="{11D53652-BC6E-479E-9538-3E63F3FD7C96}" type="sibTrans" cxnId="{CAAAE27C-AAB2-4F50-B75B-23E4104FA89A}">
      <dgm:prSet/>
      <dgm:spPr/>
      <dgm:t>
        <a:bodyPr/>
        <a:lstStyle/>
        <a:p>
          <a:endParaRPr lang="en-US"/>
        </a:p>
      </dgm:t>
    </dgm:pt>
    <dgm:pt modelId="{2AF15639-C218-4BED-B6DA-833DE101F83D}">
      <dgm:prSet phldrT="[Text]"/>
      <dgm:spPr/>
      <dgm:t>
        <a:bodyPr/>
        <a:lstStyle/>
        <a:p>
          <a:r>
            <a:rPr lang="en-US" dirty="0" smtClean="0"/>
            <a:t>Daily review of pt status at the time of the original order</a:t>
          </a:r>
          <a:endParaRPr lang="en-US" dirty="0"/>
        </a:p>
      </dgm:t>
    </dgm:pt>
    <dgm:pt modelId="{70B8566A-8278-4088-8C09-C568127671C5}" type="parTrans" cxnId="{EB9FADB2-8239-4FBA-A4F1-6B6671E168B9}">
      <dgm:prSet/>
      <dgm:spPr/>
      <dgm:t>
        <a:bodyPr/>
        <a:lstStyle/>
        <a:p>
          <a:endParaRPr lang="en-US"/>
        </a:p>
      </dgm:t>
    </dgm:pt>
    <dgm:pt modelId="{CF8B6619-B14A-4683-93D3-0B5AF41671F4}" type="sibTrans" cxnId="{EB9FADB2-8239-4FBA-A4F1-6B6671E168B9}">
      <dgm:prSet/>
      <dgm:spPr/>
      <dgm:t>
        <a:bodyPr/>
        <a:lstStyle/>
        <a:p>
          <a:endParaRPr lang="en-US"/>
        </a:p>
      </dgm:t>
    </dgm:pt>
    <dgm:pt modelId="{B874152D-A3A1-4126-8A8B-65D8D54638BC}">
      <dgm:prSet phldrT="[Text]"/>
      <dgm:spPr/>
      <dgm:t>
        <a:bodyPr/>
        <a:lstStyle/>
        <a:p>
          <a:r>
            <a:rPr lang="en-US" dirty="0" smtClean="0"/>
            <a:t>UR documentation specialist work with providers</a:t>
          </a:r>
          <a:endParaRPr lang="en-US" dirty="0"/>
        </a:p>
      </dgm:t>
    </dgm:pt>
    <dgm:pt modelId="{D319D522-2218-4B5E-8824-A08204DB73FF}" type="parTrans" cxnId="{2528F9B3-7D63-4112-9A0D-F6AB8DDFB359}">
      <dgm:prSet/>
      <dgm:spPr/>
      <dgm:t>
        <a:bodyPr/>
        <a:lstStyle/>
        <a:p>
          <a:endParaRPr lang="en-US"/>
        </a:p>
      </dgm:t>
    </dgm:pt>
    <dgm:pt modelId="{318010EB-83AA-4EFD-AA3C-AD1E2F7140E2}" type="sibTrans" cxnId="{2528F9B3-7D63-4112-9A0D-F6AB8DDFB359}">
      <dgm:prSet/>
      <dgm:spPr/>
      <dgm:t>
        <a:bodyPr/>
        <a:lstStyle/>
        <a:p>
          <a:endParaRPr lang="en-US"/>
        </a:p>
      </dgm:t>
    </dgm:pt>
    <dgm:pt modelId="{E86D4A27-5DD0-4433-AE18-7DF76F136302}">
      <dgm:prSet phldrT="[Text]"/>
      <dgm:spPr/>
      <dgm:t>
        <a:bodyPr/>
        <a:lstStyle/>
        <a:p>
          <a:r>
            <a:rPr lang="en-US" dirty="0" smtClean="0"/>
            <a:t>Charge capture</a:t>
          </a:r>
          <a:endParaRPr lang="en-US" dirty="0"/>
        </a:p>
      </dgm:t>
    </dgm:pt>
    <dgm:pt modelId="{4CF8255E-5B3F-403A-AB52-4C220D63E9C4}" type="parTrans" cxnId="{00552DDF-E109-4381-89A2-85C062F0FB4C}">
      <dgm:prSet/>
      <dgm:spPr/>
      <dgm:t>
        <a:bodyPr/>
        <a:lstStyle/>
        <a:p>
          <a:endParaRPr lang="en-US"/>
        </a:p>
      </dgm:t>
    </dgm:pt>
    <dgm:pt modelId="{AA383B73-C979-4ECF-9488-EF77E68E881B}" type="sibTrans" cxnId="{00552DDF-E109-4381-89A2-85C062F0FB4C}">
      <dgm:prSet/>
      <dgm:spPr/>
      <dgm:t>
        <a:bodyPr/>
        <a:lstStyle/>
        <a:p>
          <a:endParaRPr lang="en-US"/>
        </a:p>
      </dgm:t>
    </dgm:pt>
    <dgm:pt modelId="{8EB6F934-23AE-47A5-B39B-C5C31510D1DF}">
      <dgm:prSet phldrT="[Text]"/>
      <dgm:spPr/>
      <dgm:t>
        <a:bodyPr/>
        <a:lstStyle/>
        <a:p>
          <a:r>
            <a:rPr lang="en-US" dirty="0" smtClean="0"/>
            <a:t>Daily review hot spots for lost charges</a:t>
          </a:r>
          <a:endParaRPr lang="en-US" dirty="0"/>
        </a:p>
      </dgm:t>
    </dgm:pt>
    <dgm:pt modelId="{C043B555-5CE8-4C2C-B177-BD452BE08E02}" type="parTrans" cxnId="{5994C2BD-2965-4CCA-BDD7-008D97F7839D}">
      <dgm:prSet/>
      <dgm:spPr/>
      <dgm:t>
        <a:bodyPr/>
        <a:lstStyle/>
        <a:p>
          <a:endParaRPr lang="en-US"/>
        </a:p>
      </dgm:t>
    </dgm:pt>
    <dgm:pt modelId="{0115169A-279E-430F-A564-9E06FFA7C369}" type="sibTrans" cxnId="{5994C2BD-2965-4CCA-BDD7-008D97F7839D}">
      <dgm:prSet/>
      <dgm:spPr/>
      <dgm:t>
        <a:bodyPr/>
        <a:lstStyle/>
        <a:p>
          <a:endParaRPr lang="en-US"/>
        </a:p>
      </dgm:t>
    </dgm:pt>
    <dgm:pt modelId="{755DD9ED-1B88-411E-B895-9717F5C961B7}">
      <dgm:prSet phldrT="[Text]"/>
      <dgm:spPr/>
      <dgm:t>
        <a:bodyPr/>
        <a:lstStyle/>
        <a:p>
          <a:r>
            <a:rPr lang="en-US" dirty="0" smtClean="0"/>
            <a:t>Option:  report to Director of Revenue cycle—dotted line to Dept heads of individual </a:t>
          </a:r>
          <a:r>
            <a:rPr lang="en-US" dirty="0" err="1" smtClean="0"/>
            <a:t>depts</a:t>
          </a:r>
          <a:endParaRPr lang="en-US" dirty="0"/>
        </a:p>
      </dgm:t>
    </dgm:pt>
    <dgm:pt modelId="{D98ABC4C-7827-4C61-BC3D-3D8B383A1030}" type="parTrans" cxnId="{47631400-6776-445A-B158-8B88DD21F9AF}">
      <dgm:prSet/>
      <dgm:spPr/>
      <dgm:t>
        <a:bodyPr/>
        <a:lstStyle/>
        <a:p>
          <a:endParaRPr lang="en-US"/>
        </a:p>
      </dgm:t>
    </dgm:pt>
    <dgm:pt modelId="{C7B01E35-4C39-4F1A-BAA3-A250874CD675}" type="sibTrans" cxnId="{47631400-6776-445A-B158-8B88DD21F9AF}">
      <dgm:prSet/>
      <dgm:spPr/>
      <dgm:t>
        <a:bodyPr/>
        <a:lstStyle/>
        <a:p>
          <a:endParaRPr lang="en-US"/>
        </a:p>
      </dgm:t>
    </dgm:pt>
    <dgm:pt modelId="{02E5AE49-5D00-4839-AE3A-8F539CD8DC19}">
      <dgm:prSet phldrT="[Text]"/>
      <dgm:spPr/>
      <dgm:t>
        <a:bodyPr/>
        <a:lstStyle/>
        <a:p>
          <a:r>
            <a:rPr lang="en-US" dirty="0" smtClean="0"/>
            <a:t>Option: report to Director of Revenue cycle  --dotted line to HIM</a:t>
          </a:r>
          <a:endParaRPr lang="en-US" dirty="0"/>
        </a:p>
      </dgm:t>
    </dgm:pt>
    <dgm:pt modelId="{B0BA4C8C-0802-4CE2-B82C-DAC7A47B98FE}" type="parTrans" cxnId="{C5BC59C3-6347-4221-B099-684D440EA20D}">
      <dgm:prSet/>
      <dgm:spPr/>
      <dgm:t>
        <a:bodyPr/>
        <a:lstStyle/>
        <a:p>
          <a:endParaRPr lang="en-US"/>
        </a:p>
      </dgm:t>
    </dgm:pt>
    <dgm:pt modelId="{ACA17415-D611-44BB-A9BF-72EC63E89A1A}" type="sibTrans" cxnId="{C5BC59C3-6347-4221-B099-684D440EA20D}">
      <dgm:prSet/>
      <dgm:spPr/>
      <dgm:t>
        <a:bodyPr/>
        <a:lstStyle/>
        <a:p>
          <a:endParaRPr lang="en-US"/>
        </a:p>
      </dgm:t>
    </dgm:pt>
    <dgm:pt modelId="{2377117F-7BEF-4E67-9E06-24D9C58DE62F}">
      <dgm:prSet phldrT="[Text]"/>
      <dgm:spPr/>
      <dgm:t>
        <a:bodyPr/>
        <a:lstStyle/>
        <a:p>
          <a:r>
            <a:rPr lang="en-US" dirty="0" smtClean="0"/>
            <a:t>Option:  report to Director of Revenue cycle—dotted line to Care Mgt</a:t>
          </a:r>
          <a:endParaRPr lang="en-US" dirty="0"/>
        </a:p>
      </dgm:t>
    </dgm:pt>
    <dgm:pt modelId="{E3F9162B-640A-41ED-9218-1B459DE725D8}" type="parTrans" cxnId="{D24A5F3A-C186-4F4C-B100-33B278FFBE20}">
      <dgm:prSet/>
      <dgm:spPr/>
      <dgm:t>
        <a:bodyPr/>
        <a:lstStyle/>
        <a:p>
          <a:endParaRPr lang="en-US"/>
        </a:p>
      </dgm:t>
    </dgm:pt>
    <dgm:pt modelId="{4B580234-1BBB-4297-947E-52C0E0FDF5E6}" type="sibTrans" cxnId="{D24A5F3A-C186-4F4C-B100-33B278FFBE20}">
      <dgm:prSet/>
      <dgm:spPr/>
      <dgm:t>
        <a:bodyPr/>
        <a:lstStyle/>
        <a:p>
          <a:endParaRPr lang="en-US"/>
        </a:p>
      </dgm:t>
    </dgm:pt>
    <dgm:pt modelId="{719ED1A1-4D71-493C-8348-B898CE546628}">
      <dgm:prSet phldrT="[Text]"/>
      <dgm:spPr/>
      <dgm:t>
        <a:bodyPr/>
        <a:lstStyle/>
        <a:p>
          <a:r>
            <a:rPr lang="en-US" dirty="0" smtClean="0"/>
            <a:t>Identify lost charges and documentation challenges-doc/dept head</a:t>
          </a:r>
          <a:endParaRPr lang="en-US" dirty="0"/>
        </a:p>
      </dgm:t>
    </dgm:pt>
    <dgm:pt modelId="{8811E69D-3897-462E-BC67-EBF3518E41F3}" type="parTrans" cxnId="{A75385B4-F6D7-46F3-BD8C-D913940E0556}">
      <dgm:prSet/>
      <dgm:spPr/>
      <dgm:t>
        <a:bodyPr/>
        <a:lstStyle/>
        <a:p>
          <a:endParaRPr lang="en-US"/>
        </a:p>
      </dgm:t>
    </dgm:pt>
    <dgm:pt modelId="{2FA3A82C-A877-4EB3-A968-C6D6D0DDCC0B}" type="sibTrans" cxnId="{A75385B4-F6D7-46F3-BD8C-D913940E0556}">
      <dgm:prSet/>
      <dgm:spPr/>
      <dgm:t>
        <a:bodyPr/>
        <a:lstStyle/>
        <a:p>
          <a:endParaRPr lang="en-US"/>
        </a:p>
      </dgm:t>
    </dgm:pt>
    <dgm:pt modelId="{CD57D138-4B0C-48E8-996A-C5B357FC7CD3}" type="pres">
      <dgm:prSet presAssocID="{5C945C90-B1F8-480D-AAB5-DAD64E8227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C4C9E3-7C64-42F5-AD0D-A7D04065EC27}" type="pres">
      <dgm:prSet presAssocID="{8B0C6E8B-2B0A-46DE-BD22-2C55ACAC46E4}" presName="composite" presStyleCnt="0"/>
      <dgm:spPr/>
    </dgm:pt>
    <dgm:pt modelId="{4138EC2C-682F-4CCF-9FAE-502DF0A7459A}" type="pres">
      <dgm:prSet presAssocID="{8B0C6E8B-2B0A-46DE-BD22-2C55ACAC46E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1E94B-09EA-4A8D-B3BE-8B98D8DC9BD5}" type="pres">
      <dgm:prSet presAssocID="{8B0C6E8B-2B0A-46DE-BD22-2C55ACAC46E4}" presName="descendantText" presStyleLbl="alignAcc1" presStyleIdx="0" presStyleCnt="3" custLinFactNeighborX="-841" custLinFactNeighborY="-4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98F0C-DE5F-4964-9862-AA488A25D340}" type="pres">
      <dgm:prSet presAssocID="{940F8314-5591-4639-BBB0-5001F7F1AE00}" presName="sp" presStyleCnt="0"/>
      <dgm:spPr/>
    </dgm:pt>
    <dgm:pt modelId="{04721B4E-37B5-4386-ACCA-6A0E5D478A30}" type="pres">
      <dgm:prSet presAssocID="{7507FD3B-FEEC-4BC0-BB2D-CD5E97030407}" presName="composite" presStyleCnt="0"/>
      <dgm:spPr/>
    </dgm:pt>
    <dgm:pt modelId="{996743E9-230B-4D83-B7FF-46E11B950FDC}" type="pres">
      <dgm:prSet presAssocID="{7507FD3B-FEEC-4BC0-BB2D-CD5E9703040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5C7EB-A3B2-47C8-89A7-6A81944AD178}" type="pres">
      <dgm:prSet presAssocID="{7507FD3B-FEEC-4BC0-BB2D-CD5E9703040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E0483-99AF-4088-B737-E7A1AB14BEC7}" type="pres">
      <dgm:prSet presAssocID="{11D53652-BC6E-479E-9538-3E63F3FD7C96}" presName="sp" presStyleCnt="0"/>
      <dgm:spPr/>
    </dgm:pt>
    <dgm:pt modelId="{0E230876-3EC0-409D-A4C7-9DD4E32326BF}" type="pres">
      <dgm:prSet presAssocID="{E86D4A27-5DD0-4433-AE18-7DF76F136302}" presName="composite" presStyleCnt="0"/>
      <dgm:spPr/>
    </dgm:pt>
    <dgm:pt modelId="{001E4B57-A820-45EF-B9B1-F12665DE939D}" type="pres">
      <dgm:prSet presAssocID="{E86D4A27-5DD0-4433-AE18-7DF76F13630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A7579-A328-46CA-9EC4-96684FB64322}" type="pres">
      <dgm:prSet presAssocID="{E86D4A27-5DD0-4433-AE18-7DF76F13630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FDEBC3-951D-4AFE-A201-C938A796F2DF}" type="presOf" srcId="{5CC766AF-CA3D-4034-85AE-4972402512AB}" destId="{6621E94B-09EA-4A8D-B3BE-8B98D8DC9BD5}" srcOrd="0" destOrd="1" presId="urn:microsoft.com/office/officeart/2005/8/layout/chevron2"/>
    <dgm:cxn modelId="{C5BC59C3-6347-4221-B099-684D440EA20D}" srcId="{8B0C6E8B-2B0A-46DE-BD22-2C55ACAC46E4}" destId="{02E5AE49-5D00-4839-AE3A-8F539CD8DC19}" srcOrd="2" destOrd="0" parTransId="{B0BA4C8C-0802-4CE2-B82C-DAC7A47B98FE}" sibTransId="{ACA17415-D611-44BB-A9BF-72EC63E89A1A}"/>
    <dgm:cxn modelId="{989F76D4-C2ED-450F-BF08-E2133E0E0308}" srcId="{8B0C6E8B-2B0A-46DE-BD22-2C55ACAC46E4}" destId="{5CC766AF-CA3D-4034-85AE-4972402512AB}" srcOrd="1" destOrd="0" parTransId="{CD1801E5-F24E-406A-BCCE-0D2BD1FA311B}" sibTransId="{09A36448-B379-407B-93FF-1EDC3E202252}"/>
    <dgm:cxn modelId="{2528F9B3-7D63-4112-9A0D-F6AB8DDFB359}" srcId="{7507FD3B-FEEC-4BC0-BB2D-CD5E97030407}" destId="{B874152D-A3A1-4126-8A8B-65D8D54638BC}" srcOrd="1" destOrd="0" parTransId="{D319D522-2218-4B5E-8824-A08204DB73FF}" sibTransId="{318010EB-83AA-4EFD-AA3C-AD1E2F7140E2}"/>
    <dgm:cxn modelId="{CAAAE27C-AAB2-4F50-B75B-23E4104FA89A}" srcId="{5C945C90-B1F8-480D-AAB5-DAD64E82274D}" destId="{7507FD3B-FEEC-4BC0-BB2D-CD5E97030407}" srcOrd="1" destOrd="0" parTransId="{5F9862DF-8538-4B61-B155-D0D71F592CBF}" sibTransId="{11D53652-BC6E-479E-9538-3E63F3FD7C96}"/>
    <dgm:cxn modelId="{47631400-6776-445A-B158-8B88DD21F9AF}" srcId="{E86D4A27-5DD0-4433-AE18-7DF76F136302}" destId="{755DD9ED-1B88-411E-B895-9717F5C961B7}" srcOrd="2" destOrd="0" parTransId="{D98ABC4C-7827-4C61-BC3D-3D8B383A1030}" sibTransId="{C7B01E35-4C39-4F1A-BAA3-A250874CD675}"/>
    <dgm:cxn modelId="{3AE8156F-8661-4784-8C52-D23DDBC613BD}" type="presOf" srcId="{2AF15639-C218-4BED-B6DA-833DE101F83D}" destId="{E665C7EB-A3B2-47C8-89A7-6A81944AD178}" srcOrd="0" destOrd="0" presId="urn:microsoft.com/office/officeart/2005/8/layout/chevron2"/>
    <dgm:cxn modelId="{FDE70259-ED9C-44F8-99AE-2E49A390B8F0}" type="presOf" srcId="{2377117F-7BEF-4E67-9E06-24D9C58DE62F}" destId="{E665C7EB-A3B2-47C8-89A7-6A81944AD178}" srcOrd="0" destOrd="2" presId="urn:microsoft.com/office/officeart/2005/8/layout/chevron2"/>
    <dgm:cxn modelId="{00552DDF-E109-4381-89A2-85C062F0FB4C}" srcId="{5C945C90-B1F8-480D-AAB5-DAD64E82274D}" destId="{E86D4A27-5DD0-4433-AE18-7DF76F136302}" srcOrd="2" destOrd="0" parTransId="{4CF8255E-5B3F-403A-AB52-4C220D63E9C4}" sibTransId="{AA383B73-C979-4ECF-9488-EF77E68E881B}"/>
    <dgm:cxn modelId="{0C67CC95-8E13-41B2-B6B6-F8340F069E87}" type="presOf" srcId="{E86D4A27-5DD0-4433-AE18-7DF76F136302}" destId="{001E4B57-A820-45EF-B9B1-F12665DE939D}" srcOrd="0" destOrd="0" presId="urn:microsoft.com/office/officeart/2005/8/layout/chevron2"/>
    <dgm:cxn modelId="{D24A5F3A-C186-4F4C-B100-33B278FFBE20}" srcId="{7507FD3B-FEEC-4BC0-BB2D-CD5E97030407}" destId="{2377117F-7BEF-4E67-9E06-24D9C58DE62F}" srcOrd="2" destOrd="0" parTransId="{E3F9162B-640A-41ED-9218-1B459DE725D8}" sibTransId="{4B580234-1BBB-4297-947E-52C0E0FDF5E6}"/>
    <dgm:cxn modelId="{AF3C7A58-F3E2-44A2-911F-1B5487BE93B4}" type="presOf" srcId="{B874152D-A3A1-4126-8A8B-65D8D54638BC}" destId="{E665C7EB-A3B2-47C8-89A7-6A81944AD178}" srcOrd="0" destOrd="1" presId="urn:microsoft.com/office/officeart/2005/8/layout/chevron2"/>
    <dgm:cxn modelId="{A39E968B-E2C4-4636-902E-55904363B5B6}" type="presOf" srcId="{719ED1A1-4D71-493C-8348-B898CE546628}" destId="{6C5A7579-A328-46CA-9EC4-96684FB64322}" srcOrd="0" destOrd="1" presId="urn:microsoft.com/office/officeart/2005/8/layout/chevron2"/>
    <dgm:cxn modelId="{A75385B4-F6D7-46F3-BD8C-D913940E0556}" srcId="{E86D4A27-5DD0-4433-AE18-7DF76F136302}" destId="{719ED1A1-4D71-493C-8348-B898CE546628}" srcOrd="1" destOrd="0" parTransId="{8811E69D-3897-462E-BC67-EBF3518E41F3}" sibTransId="{2FA3A82C-A877-4EB3-A968-C6D6D0DDCC0B}"/>
    <dgm:cxn modelId="{EB9FADB2-8239-4FBA-A4F1-6B6671E168B9}" srcId="{7507FD3B-FEEC-4BC0-BB2D-CD5E97030407}" destId="{2AF15639-C218-4BED-B6DA-833DE101F83D}" srcOrd="0" destOrd="0" parTransId="{70B8566A-8278-4088-8C09-C568127671C5}" sibTransId="{CF8B6619-B14A-4683-93D3-0B5AF41671F4}"/>
    <dgm:cxn modelId="{FEE9049B-1F49-48A5-B92A-F1AA0DC9D824}" type="presOf" srcId="{8EB6F934-23AE-47A5-B39B-C5C31510D1DF}" destId="{6C5A7579-A328-46CA-9EC4-96684FB64322}" srcOrd="0" destOrd="0" presId="urn:microsoft.com/office/officeart/2005/8/layout/chevron2"/>
    <dgm:cxn modelId="{5994C2BD-2965-4CCA-BDD7-008D97F7839D}" srcId="{E86D4A27-5DD0-4433-AE18-7DF76F136302}" destId="{8EB6F934-23AE-47A5-B39B-C5C31510D1DF}" srcOrd="0" destOrd="0" parTransId="{C043B555-5CE8-4C2C-B177-BD452BE08E02}" sibTransId="{0115169A-279E-430F-A564-9E06FFA7C369}"/>
    <dgm:cxn modelId="{2B049159-F2D0-47CE-B939-3C25946B230C}" type="presOf" srcId="{02E5AE49-5D00-4839-AE3A-8F539CD8DC19}" destId="{6621E94B-09EA-4A8D-B3BE-8B98D8DC9BD5}" srcOrd="0" destOrd="2" presId="urn:microsoft.com/office/officeart/2005/8/layout/chevron2"/>
    <dgm:cxn modelId="{30D748F4-1CE1-49E0-BDE0-E92BE92485D5}" srcId="{8B0C6E8B-2B0A-46DE-BD22-2C55ACAC46E4}" destId="{F7161BD2-F252-4CA5-8D28-6A8B1481C7E8}" srcOrd="0" destOrd="0" parTransId="{20ABAC9F-A987-471C-9C5C-7BED83D43E0F}" sibTransId="{7025DFF7-A362-46CF-90CC-D681AACA20EB}"/>
    <dgm:cxn modelId="{30A26375-FF20-4EC5-940C-C9A5B587F6B4}" type="presOf" srcId="{8B0C6E8B-2B0A-46DE-BD22-2C55ACAC46E4}" destId="{4138EC2C-682F-4CCF-9FAE-502DF0A7459A}" srcOrd="0" destOrd="0" presId="urn:microsoft.com/office/officeart/2005/8/layout/chevron2"/>
    <dgm:cxn modelId="{7D521336-8077-40D9-A400-C6C7E77C06F1}" type="presOf" srcId="{F7161BD2-F252-4CA5-8D28-6A8B1481C7E8}" destId="{6621E94B-09EA-4A8D-B3BE-8B98D8DC9BD5}" srcOrd="0" destOrd="0" presId="urn:microsoft.com/office/officeart/2005/8/layout/chevron2"/>
    <dgm:cxn modelId="{EB8207C4-A0CB-461B-8B5D-6563A2325E27}" srcId="{5C945C90-B1F8-480D-AAB5-DAD64E82274D}" destId="{8B0C6E8B-2B0A-46DE-BD22-2C55ACAC46E4}" srcOrd="0" destOrd="0" parTransId="{7B9C50B2-58BB-4708-8D55-9B90F534FB51}" sibTransId="{940F8314-5591-4639-BBB0-5001F7F1AE00}"/>
    <dgm:cxn modelId="{EF372236-1192-4D15-830E-F1C6800AF294}" type="presOf" srcId="{5C945C90-B1F8-480D-AAB5-DAD64E82274D}" destId="{CD57D138-4B0C-48E8-996A-C5B357FC7CD3}" srcOrd="0" destOrd="0" presId="urn:microsoft.com/office/officeart/2005/8/layout/chevron2"/>
    <dgm:cxn modelId="{7DACF886-9135-4144-A157-BDCEB3FCFE1C}" type="presOf" srcId="{755DD9ED-1B88-411E-B895-9717F5C961B7}" destId="{6C5A7579-A328-46CA-9EC4-96684FB64322}" srcOrd="0" destOrd="2" presId="urn:microsoft.com/office/officeart/2005/8/layout/chevron2"/>
    <dgm:cxn modelId="{5C15E649-1F5E-46FE-A3CD-66F4DD9728DF}" type="presOf" srcId="{7507FD3B-FEEC-4BC0-BB2D-CD5E97030407}" destId="{996743E9-230B-4D83-B7FF-46E11B950FDC}" srcOrd="0" destOrd="0" presId="urn:microsoft.com/office/officeart/2005/8/layout/chevron2"/>
    <dgm:cxn modelId="{5F6F6EE0-B390-483B-8B15-166C6614A187}" type="presParOf" srcId="{CD57D138-4B0C-48E8-996A-C5B357FC7CD3}" destId="{ACC4C9E3-7C64-42F5-AD0D-A7D04065EC27}" srcOrd="0" destOrd="0" presId="urn:microsoft.com/office/officeart/2005/8/layout/chevron2"/>
    <dgm:cxn modelId="{6FCF97EB-859B-47E8-B19B-1753ECD53C78}" type="presParOf" srcId="{ACC4C9E3-7C64-42F5-AD0D-A7D04065EC27}" destId="{4138EC2C-682F-4CCF-9FAE-502DF0A7459A}" srcOrd="0" destOrd="0" presId="urn:microsoft.com/office/officeart/2005/8/layout/chevron2"/>
    <dgm:cxn modelId="{15D83FB5-281A-42D1-9EFE-FC6541F999EF}" type="presParOf" srcId="{ACC4C9E3-7C64-42F5-AD0D-A7D04065EC27}" destId="{6621E94B-09EA-4A8D-B3BE-8B98D8DC9BD5}" srcOrd="1" destOrd="0" presId="urn:microsoft.com/office/officeart/2005/8/layout/chevron2"/>
    <dgm:cxn modelId="{BA4034F6-0B9E-43DC-A8A9-B80AF4FFC43F}" type="presParOf" srcId="{CD57D138-4B0C-48E8-996A-C5B357FC7CD3}" destId="{31598F0C-DE5F-4964-9862-AA488A25D340}" srcOrd="1" destOrd="0" presId="urn:microsoft.com/office/officeart/2005/8/layout/chevron2"/>
    <dgm:cxn modelId="{71689403-9E70-4AED-AE31-49296C64E101}" type="presParOf" srcId="{CD57D138-4B0C-48E8-996A-C5B357FC7CD3}" destId="{04721B4E-37B5-4386-ACCA-6A0E5D478A30}" srcOrd="2" destOrd="0" presId="urn:microsoft.com/office/officeart/2005/8/layout/chevron2"/>
    <dgm:cxn modelId="{3C03210E-FE99-48EF-9380-774E1E4BC8F1}" type="presParOf" srcId="{04721B4E-37B5-4386-ACCA-6A0E5D478A30}" destId="{996743E9-230B-4D83-B7FF-46E11B950FDC}" srcOrd="0" destOrd="0" presId="urn:microsoft.com/office/officeart/2005/8/layout/chevron2"/>
    <dgm:cxn modelId="{5A3DB342-15DC-4858-B9C5-F40516B3D9BF}" type="presParOf" srcId="{04721B4E-37B5-4386-ACCA-6A0E5D478A30}" destId="{E665C7EB-A3B2-47C8-89A7-6A81944AD178}" srcOrd="1" destOrd="0" presId="urn:microsoft.com/office/officeart/2005/8/layout/chevron2"/>
    <dgm:cxn modelId="{797CB94E-3779-4947-922E-E558356FBF86}" type="presParOf" srcId="{CD57D138-4B0C-48E8-996A-C5B357FC7CD3}" destId="{CDFE0483-99AF-4088-B737-E7A1AB14BEC7}" srcOrd="3" destOrd="0" presId="urn:microsoft.com/office/officeart/2005/8/layout/chevron2"/>
    <dgm:cxn modelId="{E2611335-6DAF-4AAC-B00C-1F5D2E65B55B}" type="presParOf" srcId="{CD57D138-4B0C-48E8-996A-C5B357FC7CD3}" destId="{0E230876-3EC0-409D-A4C7-9DD4E32326BF}" srcOrd="4" destOrd="0" presId="urn:microsoft.com/office/officeart/2005/8/layout/chevron2"/>
    <dgm:cxn modelId="{5D3F0741-2277-4BBD-BF08-D6A88BDED1D8}" type="presParOf" srcId="{0E230876-3EC0-409D-A4C7-9DD4E32326BF}" destId="{001E4B57-A820-45EF-B9B1-F12665DE939D}" srcOrd="0" destOrd="0" presId="urn:microsoft.com/office/officeart/2005/8/layout/chevron2"/>
    <dgm:cxn modelId="{E3A7ECE7-80BC-4A10-93B1-A36A28B723EE}" type="presParOf" srcId="{0E230876-3EC0-409D-A4C7-9DD4E32326BF}" destId="{6C5A7579-A328-46CA-9EC4-96684FB643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B4B13-0002-40B2-A20E-2ADB2D4359FB}">
      <dsp:nvSpPr>
        <dsp:cNvPr id="0" name=""/>
        <dsp:cNvSpPr/>
      </dsp:nvSpPr>
      <dsp:spPr>
        <a:xfrm>
          <a:off x="1905" y="3807"/>
          <a:ext cx="1857374" cy="651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Correct coding	</a:t>
          </a:r>
          <a:endParaRPr lang="en-US" sz="1800" kern="1200" dirty="0"/>
        </a:p>
      </dsp:txBody>
      <dsp:txXfrm>
        <a:off x="1905" y="3807"/>
        <a:ext cx="1857374" cy="651726"/>
      </dsp:txXfrm>
    </dsp:sp>
    <dsp:sp modelId="{09FBFFC5-C70B-4C76-9845-9A89FF054EC9}">
      <dsp:nvSpPr>
        <dsp:cNvPr id="0" name=""/>
        <dsp:cNvSpPr/>
      </dsp:nvSpPr>
      <dsp:spPr>
        <a:xfrm>
          <a:off x="1905" y="655534"/>
          <a:ext cx="1857374" cy="34046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Coders  back end clean up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CDI specialist – front end, more interactive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Tracking and trending patterns? </a:t>
          </a:r>
          <a:endParaRPr lang="en-US" sz="1800" kern="1200" dirty="0"/>
        </a:p>
      </dsp:txBody>
      <dsp:txXfrm>
        <a:off x="1905" y="655534"/>
        <a:ext cx="1857374" cy="3404657"/>
      </dsp:txXfrm>
    </dsp:sp>
    <dsp:sp modelId="{2B2D7251-8724-4907-9DE8-E4BE05AD0046}">
      <dsp:nvSpPr>
        <dsp:cNvPr id="0" name=""/>
        <dsp:cNvSpPr/>
      </dsp:nvSpPr>
      <dsp:spPr>
        <a:xfrm>
          <a:off x="2119312" y="3807"/>
          <a:ext cx="1857374" cy="651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Pt status	</a:t>
          </a:r>
          <a:endParaRPr lang="en-US" sz="1800" kern="1200" dirty="0"/>
        </a:p>
      </dsp:txBody>
      <dsp:txXfrm>
        <a:off x="2119312" y="3807"/>
        <a:ext cx="1857374" cy="651726"/>
      </dsp:txXfrm>
    </dsp:sp>
    <dsp:sp modelId="{272740E9-3DB7-47D8-89BB-FF1FE5499815}">
      <dsp:nvSpPr>
        <dsp:cNvPr id="0" name=""/>
        <dsp:cNvSpPr/>
      </dsp:nvSpPr>
      <dsp:spPr>
        <a:xfrm>
          <a:off x="2119312" y="655534"/>
          <a:ext cx="1857374" cy="34046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UR/Case Mgr – both front end and back end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Auditors –denial /appeals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Tracking and trending patterns?</a:t>
          </a:r>
          <a:endParaRPr lang="en-US" sz="1800" kern="1200" dirty="0"/>
        </a:p>
      </dsp:txBody>
      <dsp:txXfrm>
        <a:off x="2119312" y="655534"/>
        <a:ext cx="1857374" cy="3404657"/>
      </dsp:txXfrm>
    </dsp:sp>
    <dsp:sp modelId="{C2727B7B-F482-424C-AAF7-13AA16C13E83}">
      <dsp:nvSpPr>
        <dsp:cNvPr id="0" name=""/>
        <dsp:cNvSpPr/>
      </dsp:nvSpPr>
      <dsp:spPr>
        <a:xfrm>
          <a:off x="4236719" y="3807"/>
          <a:ext cx="1857374" cy="651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Charge Capture</a:t>
          </a:r>
          <a:endParaRPr lang="en-US" sz="1800" kern="1200" dirty="0"/>
        </a:p>
      </dsp:txBody>
      <dsp:txXfrm>
        <a:off x="4236719" y="3807"/>
        <a:ext cx="1857374" cy="651726"/>
      </dsp:txXfrm>
    </dsp:sp>
    <dsp:sp modelId="{FBD938BA-E2AE-4A67-8FA5-9339D8B4210E}">
      <dsp:nvSpPr>
        <dsp:cNvPr id="0" name=""/>
        <dsp:cNvSpPr/>
      </dsp:nvSpPr>
      <dsp:spPr>
        <a:xfrm>
          <a:off x="4236719" y="655534"/>
          <a:ext cx="1857374" cy="34046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Dedicated staff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Internal auditor – only upon request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Few individual </a:t>
          </a:r>
          <a:r>
            <a:rPr lang="en-US" sz="1800" kern="1200" dirty="0" err="1" smtClean="0"/>
            <a:t>depts</a:t>
          </a:r>
          <a:r>
            <a:rPr lang="en-US" sz="1800" kern="1200" dirty="0" smtClean="0"/>
            <a:t> doing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Tracking and trending patterns?</a:t>
          </a:r>
          <a:endParaRPr lang="en-US" sz="1800" kern="1200" dirty="0"/>
        </a:p>
      </dsp:txBody>
      <dsp:txXfrm>
        <a:off x="4236719" y="655534"/>
        <a:ext cx="1857374" cy="3404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416CB-2A23-4469-9C9E-C182413BB51F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52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952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8FA5E-AB63-4042-A01D-00BD5BFFF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7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ABDC8-87B9-4ABE-A5D1-C9EBD8187A63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952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2EDD4-314D-47BE-8C41-AACE969DF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1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4CEF75-AFEB-41DA-8D59-6760E8CA9664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A4422-5AD9-449A-A39B-2B29126E311E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B814ADC-00B6-4231-AC80-167E5A876C0E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FFFDA9-015F-4C54-B0B1-F52FAD6170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6256-6AFD-45C0-8833-DE40133F082C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6D37-2927-42DF-BF11-812362407E60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4AC2-2651-4B58-9818-BC14FBB02877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89A3-BA76-49CB-8265-7179D37EEFFA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3D73-AEF2-42DA-AC8C-8E3491AAD82A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050A-2075-4532-8EC2-53BE85459B62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0028-3375-4FF5-A91F-D45187B6AFB3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64C5-94B7-4B1A-AE36-098F737FF8CC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A29E-4696-4305-BE99-FCAC439293FF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3C85-DF81-4683-9C3E-E99FA357EC0D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F8EDF64-E6C2-4638-B511-0240EFF15C80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BFFFDA9-015F-4C54-B0B1-F52FAD6170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daylee1@mindspring.com" TargetMode="Externa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276600"/>
            <a:ext cx="3313355" cy="1905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Exploring an Integrated Clinical Documentation Improvement &amp; Education Program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876800"/>
            <a:ext cx="3309803" cy="9906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sz="4900" dirty="0" smtClean="0"/>
          </a:p>
          <a:p>
            <a:endParaRPr lang="en-US" sz="4900" dirty="0" smtClean="0"/>
          </a:p>
          <a:p>
            <a:r>
              <a:rPr lang="en-US" sz="4900" dirty="0" smtClean="0"/>
              <a:t>Day, Egusquiza, President</a:t>
            </a:r>
          </a:p>
          <a:p>
            <a:r>
              <a:rPr lang="en-US" sz="4900" dirty="0" smtClean="0"/>
              <a:t>AR Systems, Inc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Step One:  Pt Status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086600" y="38862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All Payers are auditing…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50897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 smtClean="0"/>
              <a:t>Each payer has their own set of ‘criteria’ for coverage.</a:t>
            </a:r>
          </a:p>
          <a:p>
            <a:pPr>
              <a:defRPr/>
            </a:pPr>
            <a:r>
              <a:rPr lang="en-US" sz="2800" dirty="0" smtClean="0"/>
              <a:t>Each payer has their own standards for appeals </a:t>
            </a:r>
          </a:p>
          <a:p>
            <a:pPr>
              <a:defRPr/>
            </a:pPr>
            <a:r>
              <a:rPr lang="en-US" sz="2800" dirty="0" smtClean="0"/>
              <a:t>Each payer determines if the documentation supports the service that was billed.</a:t>
            </a:r>
          </a:p>
          <a:p>
            <a:pPr>
              <a:defRPr/>
            </a:pPr>
            <a:r>
              <a:rPr lang="en-US" sz="2800" dirty="0" smtClean="0"/>
              <a:t>And then the provider community gets to keep the money the payer paid.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9E982-40D1-436F-89A1-8CB65E54C4C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685800"/>
            <a:ext cx="8880475" cy="3962400"/>
          </a:xfrm>
        </p:spPr>
      </p:pic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RAC 2013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9E4D261-2B3F-4161-83C4-A4C4A43611E7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25" y="4572000"/>
            <a:ext cx="70485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Key elements for Payers- as ordered by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219200" y="1676400"/>
            <a:ext cx="3619500" cy="47244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/>
              <a:t>ALL PAYERS</a:t>
            </a:r>
          </a:p>
          <a:p>
            <a:pPr>
              <a:defRPr/>
            </a:pPr>
            <a:r>
              <a:rPr lang="en-US" dirty="0" smtClean="0"/>
              <a:t>Admit to inpatient</a:t>
            </a:r>
          </a:p>
          <a:p>
            <a:pPr>
              <a:defRPr/>
            </a:pPr>
            <a:r>
              <a:rPr lang="en-US" dirty="0" smtClean="0"/>
              <a:t>Diagnosis</a:t>
            </a:r>
          </a:p>
          <a:p>
            <a:pPr>
              <a:defRPr/>
            </a:pPr>
            <a:r>
              <a:rPr lang="en-US" dirty="0" smtClean="0"/>
              <a:t>Reason for Admit/Plan for why an </a:t>
            </a:r>
            <a:r>
              <a:rPr lang="en-US" dirty="0" err="1" smtClean="0"/>
              <a:t>inpt</a:t>
            </a:r>
            <a:r>
              <a:rPr lang="en-US" dirty="0" smtClean="0"/>
              <a:t> for </a:t>
            </a:r>
            <a:r>
              <a:rPr lang="en-US" dirty="0" err="1" smtClean="0"/>
              <a:t>dx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All part of a pre-determined order set.(</a:t>
            </a:r>
            <a:r>
              <a:rPr lang="en-US" dirty="0" err="1" smtClean="0"/>
              <a:t>Ques</a:t>
            </a:r>
            <a:r>
              <a:rPr lang="en-US" dirty="0" smtClean="0"/>
              <a:t> in the EMR or paper)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91100" y="1676400"/>
            <a:ext cx="3619500" cy="4724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u="sng" dirty="0" smtClean="0"/>
              <a:t>MEDICARE ONLY</a:t>
            </a:r>
          </a:p>
          <a:p>
            <a:pPr>
              <a:defRPr/>
            </a:pPr>
            <a:r>
              <a:rPr lang="en-US" dirty="0" smtClean="0"/>
              <a:t>“</a:t>
            </a:r>
            <a:r>
              <a:rPr lang="en-US" sz="1800" dirty="0" smtClean="0"/>
              <a:t>Clarify” that the LOS is an estimated 2 MN/Presumption</a:t>
            </a:r>
          </a:p>
          <a:p>
            <a:pPr>
              <a:defRPr/>
            </a:pPr>
            <a:r>
              <a:rPr lang="en-US" sz="1800" dirty="0" smtClean="0"/>
              <a:t>“Clarify’ that after the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outpt MN, a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‘in hospital’ MN is required/Benchmark</a:t>
            </a:r>
          </a:p>
          <a:p>
            <a:pPr>
              <a:defRPr/>
            </a:pPr>
            <a:r>
              <a:rPr lang="en-US" sz="1600" dirty="0" smtClean="0"/>
              <a:t>After 1-1-15, provider still outlines why the 2 MN, what is the plan that will take 2 MN.  No longer ‘certify’ but still needs to clarify the order/signed prior to discharge and rationale for the 2 MN.  (Do certify 20 day mark/outlier)</a:t>
            </a:r>
          </a:p>
          <a:p>
            <a:pPr>
              <a:defRPr/>
            </a:pPr>
            <a:r>
              <a:rPr lang="en-US" sz="1600" dirty="0" smtClean="0"/>
              <a:t>Critical Access Hospital – must still certify initial 96 hrs and again, at the 96 hr mark.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2FF18-4E00-43F4-878F-0AED41C5FF2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Hot Spots for Documentation audits – inpt and obs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u="sng" smtClean="0"/>
              <a:t>Does the physician clearly state:</a:t>
            </a:r>
            <a:r>
              <a:rPr lang="en-US" smtClean="0"/>
              <a:t>  </a:t>
            </a:r>
            <a:r>
              <a:rPr lang="en-US" sz="2400" smtClean="0"/>
              <a:t>Why an inpt? </a:t>
            </a:r>
            <a:r>
              <a:rPr lang="en-US" sz="2000" smtClean="0"/>
              <a:t>What is the plan that will take 2 MN/Medicare?  For non- Medicare – why can’t the pt be treated safely as an outpt.  (Same issues as Medicare-just no 2 MN declaration)</a:t>
            </a:r>
          </a:p>
          <a:p>
            <a:r>
              <a:rPr lang="en-US" sz="2000" smtClean="0"/>
              <a:t>Medicare/only-If the pt needs a 2</a:t>
            </a:r>
            <a:r>
              <a:rPr lang="en-US" sz="2000" baseline="30000" smtClean="0"/>
              <a:t>nd</a:t>
            </a:r>
            <a:r>
              <a:rPr lang="en-US" sz="2000" smtClean="0"/>
              <a:t> MN after 1 MN as an outpt – what is occurring with the pt’s condition that will ‘push the pt’ to stay a 2</a:t>
            </a:r>
            <a:r>
              <a:rPr lang="en-US" sz="2000" baseline="30000" smtClean="0"/>
              <a:t>nd</a:t>
            </a:r>
            <a:r>
              <a:rPr lang="en-US" sz="2000" smtClean="0"/>
              <a:t> MN?  Convert to inpt and include:  Why?</a:t>
            </a:r>
          </a:p>
          <a:p>
            <a:r>
              <a:rPr lang="en-US" b="1" u="sng" smtClean="0">
                <a:solidFill>
                  <a:srgbClr val="FF0000"/>
                </a:solidFill>
              </a:rPr>
              <a:t>Mgd Care Medicare/PartC/Medicare Advantage – HIGH AT RISK</a:t>
            </a:r>
            <a:r>
              <a:rPr lang="en-US" smtClean="0"/>
              <a:t>. </a:t>
            </a:r>
            <a:r>
              <a:rPr lang="en-US" sz="2000" smtClean="0"/>
              <a:t>What criteria are they using?  Get it in the contract!  NOT SUBJECT TO TRADITIONAL Medicare rules</a:t>
            </a:r>
          </a:p>
          <a:p>
            <a:r>
              <a:rPr lang="en-US" u="sng" smtClean="0"/>
              <a:t>Commercial Mgd Care or Commercial- </a:t>
            </a:r>
            <a:r>
              <a:rPr lang="en-US" sz="2000" smtClean="0"/>
              <a:t>who knows? Makes their own rules for disallowed charges.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F875C5-4B77-4807-8159-A541EDFABC2B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/>
              <a:t>Huge Managed Care /Part C/Advantage Issues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1600" u="sng" dirty="0" smtClean="0"/>
              <a:t>USA July 27</a:t>
            </a:r>
            <a:r>
              <a:rPr lang="en-US" sz="1600" u="sng" baseline="30000" dirty="0" smtClean="0"/>
              <a:t>th</a:t>
            </a:r>
            <a:r>
              <a:rPr lang="en-US" sz="1600" u="sng" dirty="0" smtClean="0"/>
              <a:t> reported 2 huge potential purchases: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/>
              <a:t>	Anthem BX purchase of Cigna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/>
              <a:t>	Aetna purchase of Humana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/>
              <a:t>	Making United the last of the 3 powerhouse companies.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/>
              <a:t>	WATCH: Denial for the catch phrase: not medically necessary! MEANS?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/>
          </a:p>
          <a:p>
            <a:pPr eaLnBrk="1" hangingPunct="1">
              <a:buFont typeface="Arial" charset="0"/>
              <a:buNone/>
            </a:pPr>
            <a:r>
              <a:rPr lang="en-US" sz="1600" dirty="0" smtClean="0"/>
              <a:t>Negotiating will be more difficult.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/>
              <a:t>	Ensure there is </a:t>
            </a:r>
            <a:r>
              <a:rPr lang="en-US" sz="1600" dirty="0" err="1" smtClean="0"/>
              <a:t>artibtration</a:t>
            </a:r>
            <a:r>
              <a:rPr lang="en-US" sz="1600" dirty="0" smtClean="0"/>
              <a:t> in all contracts.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/>
              <a:t>	Define an inpt-with no ability to do retro denials ‘after discharge.”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/>
              <a:t>	Timelines to certify inpt status.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1600" u="sng" dirty="0" smtClean="0"/>
              <a:t>Hot issues with denials or lack of inpt certifications</a:t>
            </a:r>
            <a:r>
              <a:rPr lang="en-US" sz="1600" dirty="0" smtClean="0"/>
              <a:t>:</a:t>
            </a:r>
          </a:p>
          <a:p>
            <a:pPr eaLnBrk="1" hangingPunct="1"/>
            <a:r>
              <a:rPr lang="en-US" sz="1600" dirty="0" smtClean="0"/>
              <a:t>Long LOS in obs with no ‘rules’ for conversion to inpt</a:t>
            </a:r>
          </a:p>
          <a:p>
            <a:pPr eaLnBrk="1" hangingPunct="1"/>
            <a:r>
              <a:rPr lang="en-US" sz="1600" dirty="0" smtClean="0"/>
              <a:t>Each payer gets to define their own coverage rules</a:t>
            </a:r>
          </a:p>
          <a:p>
            <a:pPr eaLnBrk="1" hangingPunct="1"/>
            <a:r>
              <a:rPr lang="en-US" sz="1600" dirty="0" smtClean="0"/>
              <a:t>Following the 2 MN Medicare Traditional rule AND clinical guidelines. (EITHER </a:t>
            </a:r>
            <a:r>
              <a:rPr lang="en-US" sz="1600" dirty="0" err="1" smtClean="0"/>
              <a:t>Interqual</a:t>
            </a:r>
            <a:r>
              <a:rPr lang="en-US" sz="1600" dirty="0" smtClean="0"/>
              <a:t> or </a:t>
            </a:r>
            <a:r>
              <a:rPr lang="en-US" sz="1600" dirty="0" err="1" smtClean="0"/>
              <a:t>Milliman</a:t>
            </a:r>
            <a:r>
              <a:rPr lang="en-US" sz="1600" dirty="0" smtClean="0"/>
              <a:t>.)   </a:t>
            </a:r>
          </a:p>
          <a:p>
            <a:pPr eaLnBrk="1" hangingPunct="1"/>
            <a:r>
              <a:rPr lang="en-US" sz="1600" dirty="0" smtClean="0"/>
              <a:t>Levels of appeal clearly included – clarify why not following the 5 levels within CMS’s process.  Timelines for each and who does what.</a:t>
            </a:r>
          </a:p>
          <a:p>
            <a:pPr eaLnBrk="1" hangingPunct="1"/>
            <a:r>
              <a:rPr lang="en-US" sz="1600" dirty="0" smtClean="0"/>
              <a:t>Denials of coverage ‘after discharge’ as the pt ended up getting better faster/not as sick as presented on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contact/ other</a:t>
            </a:r>
          </a:p>
          <a:p>
            <a:pPr eaLnBrk="1" hangingPunct="1"/>
            <a:r>
              <a:rPr lang="en-US" sz="1600" dirty="0" smtClean="0"/>
              <a:t>HAVE AN ATTORNEY READY !!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7FD2C-6E4D-45A6-B2CE-AE69AC4330E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971800" y="838200"/>
            <a:ext cx="57150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Denials by Type – WPS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Round P&amp;E</a:t>
            </a:r>
            <a:endParaRPr lang="en-US" dirty="0"/>
          </a:p>
        </p:txBody>
      </p:sp>
      <p:graphicFrame>
        <p:nvGraphicFramePr>
          <p:cNvPr id="22" name="Content Placeholder 8"/>
          <p:cNvGraphicFramePr>
            <a:graphicFrameLocks noGrp="1"/>
          </p:cNvGraphicFramePr>
          <p:nvPr>
            <p:ph idx="1"/>
          </p:nvPr>
        </p:nvGraphicFramePr>
        <p:xfrm>
          <a:off x="2971800" y="2354263"/>
          <a:ext cx="5791200" cy="2255520"/>
        </p:xfrm>
        <a:graphic>
          <a:graphicData uri="http://schemas.openxmlformats.org/drawingml/2006/table">
            <a:tbl>
              <a:tblPr bandRow="1">
                <a:tableStyleId>{EB344D84-9AFB-497E-A393-DC336BA19D2E}</a:tableStyleId>
              </a:tblPr>
              <a:tblGrid>
                <a:gridCol w="914400"/>
                <a:gridCol w="48768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5PC01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Documentation does not support services medically reasonable/necessary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203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5PC02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Insufficient documentation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203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5PC12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Order missing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203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5PC13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Order unsigned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203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5PC15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Certification not present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203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5PC17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No documentation of 2-midnight expectation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52400" y="731838"/>
            <a:ext cx="2525713" cy="2468562"/>
            <a:chOff x="152400" y="1295400"/>
            <a:chExt cx="2525420" cy="2468880"/>
          </a:xfrm>
        </p:grpSpPr>
        <p:pic>
          <p:nvPicPr>
            <p:cNvPr id="3074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295400"/>
              <a:ext cx="2525420" cy="2468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5" name="TextBox 20"/>
            <p:cNvSpPr txBox="1">
              <a:spLocks noChangeArrowheads="1"/>
            </p:cNvSpPr>
            <p:nvPr/>
          </p:nvSpPr>
          <p:spPr bwMode="auto">
            <a:xfrm>
              <a:off x="1054876" y="3015734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J5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98438" y="3429000"/>
            <a:ext cx="2432050" cy="2468563"/>
            <a:chOff x="152400" y="3828195"/>
            <a:chExt cx="2431886" cy="2377440"/>
          </a:xfrm>
        </p:grpSpPr>
        <p:pic>
          <p:nvPicPr>
            <p:cNvPr id="30742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3828195"/>
              <a:ext cx="2431886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3" name="TextBox 28"/>
            <p:cNvSpPr txBox="1">
              <a:spLocks noChangeArrowheads="1"/>
            </p:cNvSpPr>
            <p:nvPr/>
          </p:nvSpPr>
          <p:spPr bwMode="auto">
            <a:xfrm>
              <a:off x="1054876" y="5562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J8</a:t>
              </a:r>
            </a:p>
          </p:txBody>
        </p:sp>
      </p:grpSp>
      <p:sp>
        <p:nvSpPr>
          <p:cNvPr id="30740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4BF0EA-AE8D-4737-9D9A-ECF52052A7B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0741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6294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/>
              <a:t>Top Reasons for Denial – Second Round- </a:t>
            </a:r>
            <a:r>
              <a:rPr lang="en-US" sz="2800" dirty="0" err="1" smtClean="0"/>
              <a:t>Novitas</a:t>
            </a:r>
            <a:r>
              <a:rPr lang="en-US" sz="2800" dirty="0" smtClean="0"/>
              <a:t>/2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round of P&amp;E 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524000"/>
          <a:ext cx="7772400" cy="395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2560"/>
                <a:gridCol w="1899920"/>
                <a:gridCol w="1899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Denial Reason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Denials JH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Denials JL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Documentation did not support </a:t>
                      </a:r>
                      <a:r>
                        <a:rPr lang="en-US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two midnight expectation (did not support physician certification of inpatient order)</a:t>
                      </a:r>
                      <a:endParaRPr lang="en-US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  <a:endParaRPr lang="en-US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  <a:endParaRPr lang="en-US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Records Received</a:t>
                      </a:r>
                      <a:endParaRPr lang="en-US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US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n-US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ocumentation did</a:t>
                      </a:r>
                      <a:r>
                        <a:rPr lang="en-US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 support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unforeseen circumstances interrupting</a:t>
                      </a:r>
                      <a:r>
                        <a:rPr lang="en-US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stay</a:t>
                      </a:r>
                      <a:endParaRPr lang="en-US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inpatient</a:t>
                      </a:r>
                      <a:r>
                        <a:rPr lang="en-US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admission order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Admission</a:t>
                      </a:r>
                      <a:r>
                        <a:rPr lang="en-US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order not validated/signed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8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677BA9-9A44-42D8-B9F5-70DAC79F79C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178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106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P&amp;E findings:  First Coast/MAC  </a:t>
            </a:r>
            <a:br>
              <a:rPr lang="en-US" sz="3200" dirty="0" smtClean="0"/>
            </a:br>
            <a:r>
              <a:rPr lang="en-US" sz="3200" dirty="0" smtClean="0"/>
              <a:t>244 hospitals: FL, </a:t>
            </a:r>
            <a:r>
              <a:rPr lang="en-US" sz="3200" dirty="0" err="1" smtClean="0"/>
              <a:t>PueRico</a:t>
            </a:r>
            <a:r>
              <a:rPr lang="en-US" sz="3200" dirty="0" smtClean="0"/>
              <a:t>, </a:t>
            </a:r>
            <a:r>
              <a:rPr lang="en-US" sz="3200" dirty="0" err="1" smtClean="0"/>
              <a:t>VirIsland</a:t>
            </a:r>
            <a:endParaRPr lang="en-US" sz="3200" dirty="0"/>
          </a:p>
        </p:txBody>
      </p:sp>
      <p:sp>
        <p:nvSpPr>
          <p:cNvPr id="32771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3521075" cy="4525963"/>
          </a:xfrm>
          <a:prstGeom prst="rect">
            <a:avLst/>
          </a:prstGeom>
        </p:spPr>
        <p:txBody>
          <a:bodyPr/>
          <a:lstStyle/>
          <a:p>
            <a:r>
              <a:rPr lang="en-US" sz="2400" u="sng" smtClean="0"/>
              <a:t>1</a:t>
            </a:r>
            <a:r>
              <a:rPr lang="en-US" sz="2400" u="sng" baseline="30000" smtClean="0"/>
              <a:t>st</a:t>
            </a:r>
            <a:r>
              <a:rPr lang="en-US" sz="2400" u="sng" smtClean="0"/>
              <a:t> round</a:t>
            </a:r>
            <a:r>
              <a:rPr lang="en-US" sz="2000" smtClean="0"/>
              <a:t>:  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35% denial rate</a:t>
            </a:r>
          </a:p>
          <a:p>
            <a:r>
              <a:rPr lang="en-US" sz="2000" u="sng" smtClean="0"/>
              <a:t>REASONS:</a:t>
            </a:r>
          </a:p>
          <a:p>
            <a:pPr lvl="1"/>
            <a:r>
              <a:rPr lang="en-US" sz="1600" smtClean="0"/>
              <a:t>55% failed to document need for 2 MN</a:t>
            </a:r>
          </a:p>
          <a:p>
            <a:pPr lvl="1"/>
            <a:r>
              <a:rPr lang="en-US" sz="1600" smtClean="0"/>
              <a:t>45% failed admission order requirements</a:t>
            </a:r>
          </a:p>
          <a:p>
            <a:pPr lvl="2"/>
            <a:r>
              <a:rPr lang="en-US" sz="1200" smtClean="0"/>
              <a:t>48% signed after discharge</a:t>
            </a:r>
          </a:p>
          <a:p>
            <a:pPr lvl="2"/>
            <a:r>
              <a:rPr lang="en-US" sz="1200" smtClean="0"/>
              <a:t>39% order missing from the record</a:t>
            </a:r>
          </a:p>
          <a:p>
            <a:pPr lvl="2"/>
            <a:r>
              <a:rPr lang="en-US" sz="1200" smtClean="0"/>
              <a:t>13 % order not signed</a:t>
            </a:r>
          </a:p>
          <a:p>
            <a:pPr lvl="2"/>
            <a:endParaRPr lang="en-US" sz="1200" smtClean="0"/>
          </a:p>
          <a:p>
            <a:pPr lvl="2">
              <a:buFont typeface="Wingdings" pitchFamily="2" charset="2"/>
              <a:buNone/>
            </a:pPr>
            <a:endParaRPr lang="en-US" sz="1200" smtClean="0"/>
          </a:p>
        </p:txBody>
      </p:sp>
      <p:sp>
        <p:nvSpPr>
          <p:cNvPr id="32772" name="Content Placeholder 3"/>
          <p:cNvSpPr>
            <a:spLocks noGrp="1"/>
          </p:cNvSpPr>
          <p:nvPr>
            <p:ph sz="half" idx="4294967295"/>
          </p:nvPr>
        </p:nvSpPr>
        <p:spPr>
          <a:xfrm>
            <a:off x="4178300" y="1600200"/>
            <a:ext cx="3521075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2400" u="sng" smtClean="0"/>
              <a:t>2nd round</a:t>
            </a:r>
            <a:r>
              <a:rPr lang="en-US" sz="2400" smtClean="0"/>
              <a:t>: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36% denial rate</a:t>
            </a:r>
          </a:p>
          <a:p>
            <a:r>
              <a:rPr lang="en-US" sz="2000" u="sng" smtClean="0"/>
              <a:t>REASONS</a:t>
            </a:r>
            <a:r>
              <a:rPr lang="en-US" sz="2400" smtClean="0"/>
              <a:t>:</a:t>
            </a:r>
          </a:p>
          <a:p>
            <a:pPr lvl="1"/>
            <a:r>
              <a:rPr lang="en-US" sz="1600" smtClean="0"/>
              <a:t>40% failed to document need for 2 MN</a:t>
            </a:r>
          </a:p>
          <a:p>
            <a:pPr lvl="1"/>
            <a:r>
              <a:rPr lang="en-US" sz="1600" smtClean="0"/>
              <a:t>60% failed admission order requirements</a:t>
            </a:r>
          </a:p>
          <a:p>
            <a:pPr lvl="2"/>
            <a:r>
              <a:rPr lang="en-US" sz="1200" smtClean="0"/>
              <a:t>35% order missing from record</a:t>
            </a:r>
          </a:p>
          <a:p>
            <a:pPr lvl="2"/>
            <a:r>
              <a:rPr lang="en-US" sz="1200" smtClean="0"/>
              <a:t>17% order not validated</a:t>
            </a:r>
          </a:p>
          <a:p>
            <a:pPr lvl="2"/>
            <a:r>
              <a:rPr lang="en-US" sz="1200" smtClean="0"/>
              <a:t>8% order not signed  (as of 2-11-15)</a:t>
            </a:r>
          </a:p>
          <a:p>
            <a:pPr lvl="1"/>
            <a:r>
              <a:rPr lang="en-US" sz="2000" u="sng" smtClean="0"/>
              <a:t>MAC recommendations</a:t>
            </a:r>
            <a:r>
              <a:rPr lang="en-US" sz="2000" smtClean="0"/>
              <a:t>:</a:t>
            </a:r>
            <a:br>
              <a:rPr lang="en-US" sz="2000" smtClean="0"/>
            </a:br>
            <a:r>
              <a:rPr lang="en-US" sz="1800" smtClean="0"/>
              <a:t>Providers document their decision making process. Paint a clear, concise picture of the pt.</a:t>
            </a: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2015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9496A2-53BF-4A59-9ABF-3A981D6ABA3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2775" name="Right Arrow 6"/>
          <p:cNvSpPr>
            <a:spLocks noChangeArrowheads="1"/>
          </p:cNvSpPr>
          <p:nvPr/>
        </p:nvSpPr>
        <p:spPr bwMode="auto">
          <a:xfrm>
            <a:off x="1752600" y="53340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r" eaLnBrk="0" hangingPunct="0"/>
            <a:endParaRPr lang="en-US"/>
          </a:p>
        </p:txBody>
      </p:sp>
      <p:sp>
        <p:nvSpPr>
          <p:cNvPr id="32776" name="Right Arrow 8"/>
          <p:cNvSpPr>
            <a:spLocks noChangeArrowheads="1"/>
          </p:cNvSpPr>
          <p:nvPr/>
        </p:nvSpPr>
        <p:spPr bwMode="auto">
          <a:xfrm>
            <a:off x="3124200" y="57912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r" eaLnBrk="0" hangingPunct="0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Tell a better, more complete patient story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Begin with the 1</a:t>
            </a:r>
            <a:r>
              <a:rPr lang="en-US" baseline="30000" smtClean="0"/>
              <a:t>st</a:t>
            </a:r>
            <a:r>
              <a:rPr lang="en-US" smtClean="0"/>
              <a:t> point of contact – ER, direct or Surgery</a:t>
            </a:r>
          </a:p>
          <a:p>
            <a:r>
              <a:rPr lang="en-US" smtClean="0"/>
              <a:t>Why is the pt not safe to be discharged/ED?</a:t>
            </a:r>
          </a:p>
          <a:p>
            <a:r>
              <a:rPr lang="en-US" smtClean="0"/>
              <a:t>Why is the surgery an inpt if the CPT is not on the inpt only list? (Medicare only)</a:t>
            </a:r>
          </a:p>
          <a:p>
            <a:r>
              <a:rPr lang="en-US" smtClean="0"/>
              <a:t>What provider laid out a plan for why 2 MN for a direct admit to the floor? Did the hospitalist see the pt immediately?  Did UR talk to the ordering provider?</a:t>
            </a:r>
          </a:p>
          <a:p>
            <a:r>
              <a:rPr lang="en-US" smtClean="0"/>
              <a:t>Who is validating status for transfers in? Who is asking both the sending and the receiving the 2 MN question?  Count 1</a:t>
            </a:r>
            <a:r>
              <a:rPr lang="en-US" baseline="30000" smtClean="0"/>
              <a:t>st</a:t>
            </a:r>
            <a:r>
              <a:rPr lang="en-US" smtClean="0"/>
              <a:t> in sending.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CA1B-D1E6-45C3-B5EB-3FC40C1D19FA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990600"/>
            <a:ext cx="11811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“Integrated CDI’ mean- 2 step?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Patient status /UR</a:t>
            </a:r>
            <a:r>
              <a:rPr lang="en-US" dirty="0" smtClean="0"/>
              <a:t> coming together with </a:t>
            </a:r>
            <a:r>
              <a:rPr lang="en-US" dirty="0" smtClean="0">
                <a:solidFill>
                  <a:srgbClr val="FF0000"/>
                </a:solidFill>
              </a:rPr>
              <a:t>traditional CDI/coding </a:t>
            </a:r>
            <a:r>
              <a:rPr lang="en-US" dirty="0" smtClean="0"/>
              <a:t>to create a coordinated, cohesive effort to ensure documentation in the medical record to support BOTH inpt status or observation PLUS the most complete diagnosis to support correct coding and ICD -10.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Third step</a:t>
            </a:r>
            <a:r>
              <a:rPr lang="en-US" dirty="0" smtClean="0"/>
              <a:t> –include ordering ‘rules’ to match what was documented and billed.  (3 step)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Cross training = more staff= 1 voice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Admitting physician </a:t>
            </a:r>
            <a:r>
              <a:rPr lang="en-US" sz="2000" dirty="0" smtClean="0"/>
              <a:t>‘starts the pt story’ thru use of the clarification </a:t>
            </a:r>
            <a:r>
              <a:rPr lang="en-US" sz="2000" smtClean="0"/>
              <a:t>of order </a:t>
            </a:r>
            <a:r>
              <a:rPr lang="en-US" sz="2000" dirty="0" smtClean="0"/>
              <a:t>process – including REASON FOR ADMIT.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Internal Physician Advisor-</a:t>
            </a:r>
            <a:r>
              <a:rPr lang="en-US" sz="2000" dirty="0" smtClean="0"/>
              <a:t> trainer/champion, works closely with UR and all providers to ensure understanding/compliance.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Nursing</a:t>
            </a:r>
            <a:r>
              <a:rPr lang="en-US" sz="2000" dirty="0" smtClean="0"/>
              <a:t> continues with the care/assessments/interventions relative to the reason for admit.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UR</a:t>
            </a:r>
            <a:r>
              <a:rPr lang="en-US" sz="2000" dirty="0" smtClean="0"/>
              <a:t> works with the treating/admitting physician to expand/clarify the documentation at the beginning and conclusion of the patient’s stay.   Additionally UR closely monitors completion of the certification for ALL payers.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Integrated CDI</a:t>
            </a:r>
            <a:r>
              <a:rPr lang="en-US" sz="2000" dirty="0" smtClean="0"/>
              <a:t> continually interacts with providers/nursing to ensure all elements are clear </a:t>
            </a:r>
            <a:r>
              <a:rPr lang="en-US" sz="2400" dirty="0" smtClean="0"/>
              <a:t>/</a:t>
            </a:r>
            <a:r>
              <a:rPr lang="en-US" sz="2000" dirty="0" smtClean="0"/>
              <a:t>complete</a:t>
            </a:r>
            <a:r>
              <a:rPr lang="en-US" sz="2400" dirty="0" smtClean="0"/>
              <a:t> .  1 voice of ongoing education…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Key areas to support documentation for pt status</a:t>
            </a:r>
            <a:endParaRPr lang="en-US" dirty="0"/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RAC 2014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DE48591-A242-4E53-A2DB-308853980C59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66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Identify ‘place and chase’ with UR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are the daily hrs of coverage for UR?</a:t>
            </a:r>
          </a:p>
          <a:p>
            <a:r>
              <a:rPr lang="en-US" dirty="0" smtClean="0"/>
              <a:t>Is there UR in the ER and if so, hrs?</a:t>
            </a:r>
          </a:p>
          <a:p>
            <a:r>
              <a:rPr lang="en-US" dirty="0" smtClean="0"/>
              <a:t>Have patterns of poor admission orders and action plan to support both OBS and </a:t>
            </a:r>
            <a:r>
              <a:rPr lang="en-US" dirty="0" err="1" smtClean="0"/>
              <a:t>inpt</a:t>
            </a:r>
            <a:r>
              <a:rPr lang="en-US" dirty="0" smtClean="0"/>
              <a:t> status been tracked and trended?   Discharge challenges included.</a:t>
            </a:r>
          </a:p>
          <a:p>
            <a:r>
              <a:rPr lang="en-US" dirty="0" smtClean="0"/>
              <a:t>What changes have been made to attack the new 2 midnight Medicare rule? Same for all payers?</a:t>
            </a:r>
          </a:p>
          <a:p>
            <a:r>
              <a:rPr lang="en-US" dirty="0" smtClean="0"/>
              <a:t>Are </a:t>
            </a:r>
            <a:r>
              <a:rPr lang="en-US" dirty="0" err="1" smtClean="0"/>
              <a:t>outpts</a:t>
            </a:r>
            <a:r>
              <a:rPr lang="en-US" dirty="0" smtClean="0"/>
              <a:t> ‘in a bed at midnight’ in a dedicated area for ease of tracking? converting if 2</a:t>
            </a:r>
            <a:r>
              <a:rPr lang="en-US" baseline="30000" dirty="0" smtClean="0"/>
              <a:t>nd</a:t>
            </a:r>
            <a:r>
              <a:rPr lang="en-US" dirty="0" smtClean="0"/>
              <a:t> MN?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FIND YOUR LOST INPATIENTS!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Step Two:  Coding Focus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391400" y="3962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400800" y="4419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2) Correct Coding –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the 1</a:t>
            </a:r>
            <a:r>
              <a:rPr lang="en-US" baseline="30000" dirty="0" smtClean="0">
                <a:solidFill>
                  <a:srgbClr val="002060"/>
                </a:solidFill>
              </a:rPr>
              <a:t>st</a:t>
            </a:r>
            <a:r>
              <a:rPr lang="en-US" dirty="0" smtClean="0">
                <a:solidFill>
                  <a:srgbClr val="002060"/>
                </a:solidFill>
              </a:rPr>
              <a:t> time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CDI concurrently reviews</a:t>
            </a:r>
          </a:p>
          <a:p>
            <a:r>
              <a:rPr lang="en-US" dirty="0" smtClean="0"/>
              <a:t>Receives ‘problem/concern’ from coders</a:t>
            </a:r>
          </a:p>
          <a:p>
            <a:r>
              <a:rPr lang="en-US" dirty="0" smtClean="0"/>
              <a:t>Interacts with the providers daily </a:t>
            </a:r>
          </a:p>
          <a:p>
            <a:r>
              <a:rPr lang="en-US" dirty="0" smtClean="0"/>
              <a:t>Has established relationship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Eyes of the back end coders</a:t>
            </a:r>
          </a:p>
          <a:p>
            <a:r>
              <a:rPr lang="en-US" dirty="0" smtClean="0"/>
              <a:t>Reduces queries thru interactive dialogue</a:t>
            </a:r>
          </a:p>
          <a:p>
            <a:r>
              <a:rPr lang="en-US" dirty="0" smtClean="0"/>
              <a:t>Ongoing education with providers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And then there was ICD -10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Oct 2015 and after go live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“Easy” ways to show new way of documenting</a:t>
            </a:r>
          </a:p>
          <a:p>
            <a:r>
              <a:rPr lang="en-US" dirty="0" smtClean="0"/>
              <a:t>Better documentation = </a:t>
            </a:r>
            <a:r>
              <a:rPr lang="en-US" dirty="0" err="1" smtClean="0"/>
              <a:t>ques</a:t>
            </a:r>
            <a:r>
              <a:rPr lang="en-US" dirty="0" smtClean="0"/>
              <a:t>, auditing to ‘see’ at risk, ongoing support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Track and trend queries to incorporate into training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 with audited examples, made easy.</a:t>
            </a:r>
          </a:p>
          <a:p>
            <a:r>
              <a:rPr lang="en-US" dirty="0" smtClean="0"/>
              <a:t>Ongoing audits/concurrent</a:t>
            </a:r>
          </a:p>
          <a:p>
            <a:r>
              <a:rPr lang="en-US" dirty="0" smtClean="0"/>
              <a:t>Doctors take lead from hospital = positive message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Along with focusing on enhanced documentation to support inpt level of care, the </a:t>
            </a:r>
            <a:r>
              <a:rPr lang="en-US" u="sng" smtClean="0"/>
              <a:t>expanded narrative to support ICD 10 </a:t>
            </a:r>
            <a:r>
              <a:rPr lang="en-US" smtClean="0"/>
              <a:t>conversion continues the story.</a:t>
            </a:r>
          </a:p>
          <a:p>
            <a:r>
              <a:rPr lang="en-US" u="sng" smtClean="0"/>
              <a:t>Support team </a:t>
            </a:r>
            <a:r>
              <a:rPr lang="en-US" smtClean="0"/>
              <a:t>to make this happen:   Integrated CDI with feedback from coders</a:t>
            </a:r>
          </a:p>
          <a:p>
            <a:pPr>
              <a:buFont typeface="Wingdings 3" pitchFamily="18" charset="2"/>
              <a:buNone/>
            </a:pPr>
            <a:r>
              <a:rPr lang="en-US" smtClean="0"/>
              <a:t>	PFS /denial ‘busters’ with feedback to CDI</a:t>
            </a:r>
          </a:p>
          <a:p>
            <a:pPr>
              <a:buFont typeface="Wingdings 3" pitchFamily="18" charset="2"/>
              <a:buNone/>
            </a:pPr>
            <a:r>
              <a:rPr lang="en-US" smtClean="0"/>
              <a:t>	Payer new edits –PFS monitors and advises</a:t>
            </a:r>
          </a:p>
          <a:p>
            <a:pPr>
              <a:buFont typeface="Wingdings 3" pitchFamily="18" charset="2"/>
              <a:buNone/>
            </a:pPr>
            <a:r>
              <a:rPr lang="en-US" smtClean="0"/>
              <a:t>	IT with ability to test, submit, and maintain both ICD 9 and ICD 10 post go live.</a:t>
            </a:r>
          </a:p>
          <a:p>
            <a:pPr>
              <a:buFont typeface="Wingdings 3" pitchFamily="18" charset="2"/>
              <a:buNone/>
            </a:pPr>
            <a:r>
              <a:rPr lang="en-US" smtClean="0"/>
              <a:t>	Eyes in the record – nursing/24-7.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ICD -10 Continues the Documentation Enhancement Story</a:t>
            </a:r>
            <a:endParaRPr lang="en-US" dirty="0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RAC 2014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FD9C2D3-0AB8-42AE-9292-A6F4BDDA00A9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u="sng" smtClean="0"/>
              <a:t>1</a:t>
            </a:r>
            <a:r>
              <a:rPr lang="en-US" sz="2400" u="sng" baseline="30000" smtClean="0"/>
              <a:t>st</a:t>
            </a:r>
            <a:r>
              <a:rPr lang="en-US" sz="2400" u="sng" smtClean="0"/>
              <a:t> point of contact </a:t>
            </a:r>
            <a:r>
              <a:rPr lang="en-US" sz="2400" smtClean="0"/>
              <a:t>=provider offices/dx to get pre-certifications with payers.</a:t>
            </a:r>
          </a:p>
          <a:p>
            <a:r>
              <a:rPr lang="en-US" sz="2400" u="sng" smtClean="0"/>
              <a:t>Pre-auth with payers </a:t>
            </a:r>
            <a:r>
              <a:rPr lang="en-US" sz="2400" smtClean="0"/>
              <a:t>= internal staff, UR</a:t>
            </a:r>
          </a:p>
          <a:p>
            <a:r>
              <a:rPr lang="en-US" sz="2400" u="sng" smtClean="0"/>
              <a:t>Medically necessary edit </a:t>
            </a:r>
            <a:r>
              <a:rPr lang="en-US" sz="2400" smtClean="0"/>
              <a:t>= diagnosis to screen diagnosis against CPT tests to determine if Medicare or other payers will allow.  ABN completed with Medicare pts prior to the test.</a:t>
            </a:r>
          </a:p>
          <a:p>
            <a:r>
              <a:rPr lang="en-US" sz="2400" u="sng" smtClean="0"/>
              <a:t>Internal IT</a:t>
            </a:r>
            <a:r>
              <a:rPr lang="en-US" sz="2400" smtClean="0"/>
              <a:t>, scrubber company, payer’s IT systems = prior to go live and post go live.</a:t>
            </a:r>
          </a:p>
          <a:p>
            <a:r>
              <a:rPr lang="en-US" sz="2400" u="sng" smtClean="0"/>
              <a:t>Concern:  </a:t>
            </a:r>
            <a:r>
              <a:rPr lang="en-US" sz="2400" smtClean="0"/>
              <a:t>Worker’s Comp and Liability not covered entities/HIPAA Standard Transaction. Maintain both ICD 9 &amp; ICD10?? </a:t>
            </a:r>
          </a:p>
          <a:p>
            <a:endParaRPr lang="en-US" sz="2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Departments who are impacted by ICD -10 changes</a:t>
            </a:r>
            <a:endParaRPr lang="en-US" dirty="0"/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RAC 2014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D7C8E3B-2480-4D43-A1EF-E688A4DD210B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u="sng" dirty="0" smtClean="0"/>
              <a:t>Lab, Chemo, Imaging, Cardiology, Specialty </a:t>
            </a:r>
            <a:r>
              <a:rPr lang="en-US" sz="2400" dirty="0" smtClean="0"/>
              <a:t>services = all usually require “medically necessary payer screening” prior to the procedure.  Cheat sheets = gone!</a:t>
            </a:r>
          </a:p>
          <a:p>
            <a:r>
              <a:rPr lang="en-US" sz="2400" u="sng" dirty="0" smtClean="0"/>
              <a:t>Doctor offices </a:t>
            </a:r>
            <a:r>
              <a:rPr lang="en-US" sz="2400" dirty="0" smtClean="0"/>
              <a:t>= new encounter forms. </a:t>
            </a:r>
          </a:p>
          <a:p>
            <a:r>
              <a:rPr lang="en-US" sz="2400" u="sng" dirty="0" smtClean="0"/>
              <a:t>Rehab</a:t>
            </a:r>
            <a:r>
              <a:rPr lang="en-US" sz="2400" dirty="0" smtClean="0"/>
              <a:t> = Work comp pre </a:t>
            </a:r>
            <a:r>
              <a:rPr lang="en-US" sz="2400" dirty="0" err="1" smtClean="0"/>
              <a:t>certs</a:t>
            </a:r>
            <a:r>
              <a:rPr lang="en-US" sz="2400" dirty="0" smtClean="0"/>
              <a:t>. (? ICD 9 &amp; 10)</a:t>
            </a:r>
          </a:p>
          <a:p>
            <a:r>
              <a:rPr lang="en-US" sz="2400" u="sng" dirty="0" smtClean="0"/>
              <a:t>PFS</a:t>
            </a:r>
            <a:r>
              <a:rPr lang="en-US" sz="2400" dirty="0" smtClean="0"/>
              <a:t> = new rejections, new return to provider edits, potential new denials</a:t>
            </a:r>
          </a:p>
          <a:p>
            <a:r>
              <a:rPr lang="en-US" sz="2400" u="sng" dirty="0" smtClean="0"/>
              <a:t>HIM</a:t>
            </a:r>
            <a:r>
              <a:rPr lang="en-US" sz="2400" dirty="0" smtClean="0"/>
              <a:t>/the clean up crew = all payer rejections due to coding, internal issues, more?</a:t>
            </a:r>
          </a:p>
          <a:p>
            <a:r>
              <a:rPr lang="en-US" sz="2400" u="sng" dirty="0" smtClean="0"/>
              <a:t>IT decision support </a:t>
            </a:r>
            <a:r>
              <a:rPr lang="en-US" sz="2400" dirty="0" smtClean="0"/>
              <a:t>= historical to current codes</a:t>
            </a:r>
          </a:p>
          <a:p>
            <a:r>
              <a:rPr lang="en-US" sz="2400" dirty="0" smtClean="0"/>
              <a:t>Others? = any area tracking by </a:t>
            </a:r>
            <a:r>
              <a:rPr lang="en-US" sz="2400" dirty="0" err="1" smtClean="0"/>
              <a:t>Dx</a:t>
            </a:r>
            <a:r>
              <a:rPr lang="en-US" sz="2400" dirty="0" smtClean="0"/>
              <a:t> code…more!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More areas impacted by ICD 10	</a:t>
            </a:r>
            <a:endParaRPr lang="en-US" dirty="0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RAC 2014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5A025D2-80CC-49BE-9DB3-FFBD6D2EBEF1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Step Three:  Charge Capture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343400" y="41148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943600" y="5105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324600" y="4038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Golden rule = Billable service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questions – </a:t>
            </a:r>
            <a:r>
              <a:rPr lang="en-US" sz="2800" b="1" dirty="0" smtClean="0">
                <a:solidFill>
                  <a:srgbClr val="FF0000"/>
                </a:solidFill>
              </a:rPr>
              <a:t>the 3 step</a:t>
            </a:r>
            <a:r>
              <a:rPr lang="en-US" dirty="0" smtClean="0"/>
              <a:t>!</a:t>
            </a:r>
          </a:p>
          <a:p>
            <a:r>
              <a:rPr lang="en-US" dirty="0" smtClean="0"/>
              <a:t>Does the order match…</a:t>
            </a:r>
          </a:p>
          <a:p>
            <a:r>
              <a:rPr lang="en-US" dirty="0" smtClean="0"/>
              <a:t>What was done/documented…</a:t>
            </a:r>
          </a:p>
          <a:p>
            <a:r>
              <a:rPr lang="en-US" dirty="0" smtClean="0"/>
              <a:t>That matches what was billed?</a:t>
            </a:r>
          </a:p>
          <a:p>
            <a:r>
              <a:rPr lang="en-US" dirty="0" smtClean="0"/>
              <a:t>Hot spots: </a:t>
            </a:r>
            <a:r>
              <a:rPr lang="en-US" dirty="0" smtClean="0">
                <a:solidFill>
                  <a:srgbClr val="FF0000"/>
                </a:solidFill>
              </a:rPr>
              <a:t>protocols, changes from ordering physician by ‘other providers’, lost charges due to lack of ownership, wastage documentation for SDV.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have Clinical Documentation Improvement?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consistent ‘</a:t>
            </a:r>
            <a:r>
              <a:rPr lang="en-US" dirty="0" smtClean="0">
                <a:solidFill>
                  <a:srgbClr val="FF0000"/>
                </a:solidFill>
              </a:rPr>
              <a:t>set of eyes</a:t>
            </a:r>
            <a:r>
              <a:rPr lang="en-US" dirty="0" smtClean="0"/>
              <a:t>’ on the record </a:t>
            </a:r>
          </a:p>
          <a:p>
            <a:r>
              <a:rPr lang="en-US" dirty="0" smtClean="0"/>
              <a:t>Concurrent review, with direct feedback</a:t>
            </a:r>
          </a:p>
          <a:p>
            <a:r>
              <a:rPr lang="en-US" dirty="0" smtClean="0"/>
              <a:t>Concurrence –</a:t>
            </a:r>
          </a:p>
          <a:p>
            <a:pPr lvl="1"/>
            <a:r>
              <a:rPr lang="en-US" dirty="0" smtClean="0"/>
              <a:t>Handoffs between ED and the hospitalist – pt status</a:t>
            </a:r>
          </a:p>
          <a:p>
            <a:pPr lvl="1"/>
            <a:r>
              <a:rPr lang="en-US" dirty="0" smtClean="0"/>
              <a:t>Consistency with the ‘reason for admit’ throughout the pt’s stay/story</a:t>
            </a:r>
          </a:p>
          <a:p>
            <a:pPr lvl="1"/>
            <a:r>
              <a:rPr lang="en-US" dirty="0" smtClean="0"/>
              <a:t>Continuous feedback loop to the provider, nursing and others documenting in the record</a:t>
            </a:r>
          </a:p>
          <a:p>
            <a:pPr lvl="1"/>
            <a:r>
              <a:rPr lang="en-US" dirty="0" smtClean="0"/>
              <a:t>Detailed, diagnosis to avoid queries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 VISION FOR CHANGE…KEY TO THE SUCCESS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6" name="Elbow Connector 5"/>
          <p:cNvCxnSpPr/>
          <p:nvPr/>
        </p:nvCxnSpPr>
        <p:spPr>
          <a:xfrm rot="16200000" flipH="1">
            <a:off x="5334000" y="838200"/>
            <a:ext cx="1295400" cy="1143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-Point Star 10"/>
          <p:cNvSpPr/>
          <p:nvPr/>
        </p:nvSpPr>
        <p:spPr>
          <a:xfrm>
            <a:off x="6477000" y="914400"/>
            <a:ext cx="7620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3) Charge ownership 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Who owns completeness of the charges? Manual and/or electronic?</a:t>
            </a:r>
          </a:p>
          <a:p>
            <a:r>
              <a:rPr lang="en-US" dirty="0" smtClean="0"/>
              <a:t>Is a daily charge reconciliation process done – aligning orders with charges?</a:t>
            </a:r>
          </a:p>
          <a:p>
            <a:r>
              <a:rPr lang="en-US" dirty="0" smtClean="0"/>
              <a:t>Is there a </a:t>
            </a:r>
            <a:r>
              <a:rPr lang="en-US" dirty="0" smtClean="0">
                <a:solidFill>
                  <a:srgbClr val="FF0000"/>
                </a:solidFill>
              </a:rPr>
              <a:t>dedicated charge capture analyst </a:t>
            </a:r>
            <a:r>
              <a:rPr lang="en-US" dirty="0" smtClean="0"/>
              <a:t>for certain ‘nursing difficulty with accuracy’ items – like drug </a:t>
            </a:r>
            <a:r>
              <a:rPr lang="en-US" dirty="0" err="1" smtClean="0"/>
              <a:t>adm</a:t>
            </a:r>
            <a:r>
              <a:rPr lang="en-US" dirty="0" smtClean="0"/>
              <a:t> in an </a:t>
            </a:r>
            <a:r>
              <a:rPr lang="en-US" dirty="0" err="1" smtClean="0"/>
              <a:t>outpt</a:t>
            </a:r>
            <a:r>
              <a:rPr lang="en-US" dirty="0" smtClean="0"/>
              <a:t> setting?</a:t>
            </a:r>
          </a:p>
          <a:p>
            <a:r>
              <a:rPr lang="en-US" dirty="0" smtClean="0"/>
              <a:t>Any known hot spots?  (Surgery/Drugs, supplies, pharmacy)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Case Study – how a </a:t>
            </a:r>
            <a:r>
              <a:rPr lang="en-US" sz="4400" b="1" dirty="0" err="1" smtClean="0">
                <a:solidFill>
                  <a:schemeClr val="tx1"/>
                </a:solidFill>
              </a:rPr>
              <a:t>midwest</a:t>
            </a:r>
            <a:r>
              <a:rPr lang="en-US" sz="4400" b="1" dirty="0" smtClean="0">
                <a:solidFill>
                  <a:schemeClr val="tx1"/>
                </a:solidFill>
              </a:rPr>
              <a:t> health system made it work!  </a:t>
            </a:r>
            <a:r>
              <a:rPr lang="en-US" sz="3100" b="1" dirty="0" smtClean="0">
                <a:solidFill>
                  <a:schemeClr val="tx1"/>
                </a:solidFill>
              </a:rPr>
              <a:t>Lori Rathbun, VP Financial Services;  Deb </a:t>
            </a:r>
            <a:r>
              <a:rPr lang="en-US" sz="3100" b="1" dirty="0" err="1" smtClean="0">
                <a:solidFill>
                  <a:schemeClr val="tx1"/>
                </a:solidFill>
              </a:rPr>
              <a:t>Chenchar-Theisen</a:t>
            </a:r>
            <a:r>
              <a:rPr lang="en-US" sz="3100" b="1" dirty="0" smtClean="0">
                <a:solidFill>
                  <a:schemeClr val="tx1"/>
                </a:solidFill>
              </a:rPr>
              <a:t>, Network Nurse Executive.</a:t>
            </a: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Yeahhooo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267200" y="4419600"/>
            <a:ext cx="2362200" cy="144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599" y="762001"/>
            <a:ext cx="6143513" cy="1904999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2971800"/>
            <a:ext cx="7123355" cy="2971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MHN Central Iowa Division Results</a:t>
            </a:r>
          </a:p>
          <a:p>
            <a:endParaRPr lang="en-US" dirty="0" smtClean="0"/>
          </a:p>
          <a:p>
            <a:r>
              <a:rPr lang="en-US" dirty="0" smtClean="0"/>
              <a:t>15 hospitals in MHN’s Central Iowa region participated in Clinical Documentation Improvement Request for Proposal.   </a:t>
            </a:r>
          </a:p>
          <a:p>
            <a:endParaRPr lang="en-US" dirty="0"/>
          </a:p>
          <a:p>
            <a:r>
              <a:rPr lang="en-US" dirty="0" smtClean="0"/>
              <a:t>15 hospitals very satisfied with results and well on their way to improve documentation and tell the story leading to patient safety, quality, and ultimately appropriate reimbursement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050" name="Picture 2" descr="C:\Users\auljra\AppData\Local\Microsoft\Windows\Temporary Internet Files\Content.Outlook\SUUHG41T\MHN 1-23-13 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071616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4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457201"/>
            <a:ext cx="6637468" cy="838199"/>
          </a:xfrm>
        </p:spPr>
        <p:txBody>
          <a:bodyPr/>
          <a:lstStyle/>
          <a:p>
            <a:r>
              <a:rPr lang="en-US" dirty="0" smtClean="0"/>
              <a:t>Mercy Health Network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7543799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Identified Top Priority among CEO’s, CFO’s, HIM and Revenue 	Leaders </a:t>
            </a:r>
          </a:p>
          <a:p>
            <a:r>
              <a:rPr lang="en-US" b="1" dirty="0" smtClean="0"/>
              <a:t>Request for Proposal – Team Established to drive proposal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We had to get real about our CAH realities and craft a 	proposal that works for our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CDI, HIM, Physicians, Leadership on board for 	sustainability of program</a:t>
            </a:r>
          </a:p>
          <a:p>
            <a:r>
              <a:rPr lang="en-US" b="1" dirty="0" smtClean="0"/>
              <a:t>Education &amp; teaming 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Clinical Leadership – Top success measure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Success Measure - identification of CDI specialist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HIM coders are not the lead CDI specialists </a:t>
            </a:r>
          </a:p>
          <a:p>
            <a:r>
              <a:rPr lang="en-US" b="1" dirty="0" smtClean="0"/>
              <a:t>Program Implementations - Audits – November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CDI Specialist Education  November 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Site visits Leadership, CDI, Nursing, HIM and Physician Education – Dec/Jan 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Coding Education  - April 2014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762001"/>
            <a:ext cx="6637468" cy="1066799"/>
          </a:xfrm>
        </p:spPr>
        <p:txBody>
          <a:bodyPr/>
          <a:lstStyle/>
          <a:p>
            <a:r>
              <a:rPr lang="en-US" dirty="0" smtClean="0"/>
              <a:t>Mercy Health Network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619999" cy="4419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Clinical Leadership in place across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CDI specialists named and working with physicians</a:t>
            </a:r>
          </a:p>
          <a:p>
            <a:r>
              <a:rPr lang="en-US" b="1" dirty="0" smtClean="0"/>
              <a:t>HIM leadership teaming with CDI and providers monthly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Review of documentation and practicing transition 	to ICD10</a:t>
            </a:r>
          </a:p>
          <a:p>
            <a:r>
              <a:rPr lang="en-US" b="1" dirty="0" smtClean="0"/>
              <a:t>Regardless of delay of ICD10, CDI critical to quality and patient safety – continue education path as a network.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Sustainability critical to moving to the next level so we practice and make this part of our monthly network meetings for practice</a:t>
            </a:r>
          </a:p>
          <a:p>
            <a:r>
              <a:rPr lang="en-US" b="1" dirty="0" smtClean="0"/>
              <a:t>Feedback from hospitals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Excellent program design focused on improving CDI, coding, physician understanding and adoption.  Well positioned for future transition.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Audit current </a:t>
            </a:r>
            <a:r>
              <a:rPr lang="en-US" u="sng" dirty="0" err="1" smtClean="0">
                <a:solidFill>
                  <a:srgbClr val="0070C0"/>
                </a:solidFill>
              </a:rPr>
              <a:t>inpt</a:t>
            </a:r>
            <a:r>
              <a:rPr lang="en-US" u="sng" dirty="0" smtClean="0">
                <a:solidFill>
                  <a:srgbClr val="0070C0"/>
                </a:solidFill>
              </a:rPr>
              <a:t> and </a:t>
            </a:r>
            <a:r>
              <a:rPr lang="en-US" u="sng" dirty="0" err="1" smtClean="0">
                <a:solidFill>
                  <a:srgbClr val="0070C0"/>
                </a:solidFill>
              </a:rPr>
              <a:t>obs</a:t>
            </a:r>
            <a:r>
              <a:rPr lang="en-US" dirty="0" smtClean="0"/>
              <a:t>:</a:t>
            </a:r>
            <a:r>
              <a:rPr lang="en-US" dirty="0"/>
              <a:t> 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dirty="0" smtClean="0"/>
              <a:t>1) Patient </a:t>
            </a:r>
            <a:r>
              <a:rPr lang="en-US" dirty="0"/>
              <a:t>S</a:t>
            </a:r>
            <a:r>
              <a:rPr lang="en-US" dirty="0" smtClean="0"/>
              <a:t>tatus </a:t>
            </a:r>
            <a:r>
              <a:rPr lang="en-US" dirty="0"/>
              <a:t>– </a:t>
            </a:r>
            <a:r>
              <a:rPr lang="en-US" dirty="0" smtClean="0"/>
              <a:t>Inpatient vs. Observation.</a:t>
            </a:r>
            <a:r>
              <a:rPr lang="en-US" dirty="0"/>
              <a:t>  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  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Audit </a:t>
            </a:r>
            <a:r>
              <a:rPr lang="en-US" dirty="0"/>
              <a:t>of existing documentation to determine current understanding of documentation requirements </a:t>
            </a:r>
            <a:r>
              <a:rPr lang="en-US" dirty="0" smtClean="0"/>
              <a:t>– for </a:t>
            </a:r>
            <a:r>
              <a:rPr lang="en-US" dirty="0"/>
              <a:t>the physician as well as nursing.  With the new definition of an </a:t>
            </a:r>
            <a:r>
              <a:rPr lang="en-US" dirty="0" err="1"/>
              <a:t>inpt</a:t>
            </a:r>
            <a:r>
              <a:rPr lang="en-US" dirty="0"/>
              <a:t>, this type of auditing and education is timely and critical. 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5 2MN presumption, 5 2MN benchmark, 5 ER to </a:t>
            </a:r>
            <a:r>
              <a:rPr lang="en-US" dirty="0" err="1" smtClean="0"/>
              <a:t>obs</a:t>
            </a:r>
            <a:r>
              <a:rPr lang="en-US" dirty="0" smtClean="0"/>
              <a:t> to discharge, 5 </a:t>
            </a:r>
            <a:r>
              <a:rPr lang="en-US" dirty="0" err="1" smtClean="0"/>
              <a:t>Postprocedure</a:t>
            </a:r>
            <a:r>
              <a:rPr lang="en-US" dirty="0" smtClean="0"/>
              <a:t> to recovery to </a:t>
            </a:r>
            <a:r>
              <a:rPr lang="en-US" dirty="0" err="1" smtClean="0"/>
              <a:t>obs</a:t>
            </a:r>
            <a:r>
              <a:rPr lang="en-US" dirty="0" smtClean="0"/>
              <a:t> to discharge.</a:t>
            </a:r>
            <a:r>
              <a:rPr lang="en-US" dirty="0"/>
              <a:t> 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 2) Audit for at risk coding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Audit up to 5 records for all providers</a:t>
            </a:r>
          </a:p>
          <a:p>
            <a:r>
              <a:rPr lang="en-US" dirty="0" smtClean="0"/>
              <a:t>Identify audit sample from a) high volume, b) known weak documenting providers, c) coder feedback    d) ICD -10 major change areas.</a:t>
            </a:r>
          </a:p>
          <a:p>
            <a:r>
              <a:rPr lang="en-US" dirty="0" smtClean="0"/>
              <a:t>ICD -10 accuracy , provider/patient specific.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Audit order to documentation to UB 04/billing document: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3) </a:t>
            </a:r>
            <a:r>
              <a:rPr lang="en-US" dirty="0"/>
              <a:t>Charge </a:t>
            </a:r>
            <a:r>
              <a:rPr lang="en-US" dirty="0" smtClean="0"/>
              <a:t>capture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/>
              <a:t> Audit of existing ‘hot spot’ departments – surgery, ER, observation – with a focus on identifying under charges as well as over charges that includes ‘</a:t>
            </a:r>
            <a:r>
              <a:rPr lang="en-US" u="sng" dirty="0"/>
              <a:t>challenges of orders matching what was done and billed</a:t>
            </a:r>
            <a:r>
              <a:rPr lang="en-US" dirty="0" smtClean="0"/>
              <a:t>.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Line item audit to match order to documentation to UB</a:t>
            </a: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362201"/>
            <a:ext cx="6637468" cy="13715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Next – Share results from Audits, UR and Coder Feedback – </a:t>
            </a:r>
            <a:r>
              <a:rPr lang="en-US" b="1" dirty="0" err="1" smtClean="0">
                <a:solidFill>
                  <a:srgbClr val="0070C0"/>
                </a:solidFill>
              </a:rPr>
              <a:t>Sr</a:t>
            </a:r>
            <a:r>
              <a:rPr lang="en-US" b="1" dirty="0" smtClean="0">
                <a:solidFill>
                  <a:srgbClr val="0070C0"/>
                </a:solidFill>
              </a:rPr>
              <a:t> leaders buy in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3810000"/>
            <a:ext cx="6637467" cy="197761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Time to do education with impacted areas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Physician, nursing, dept heads = all owners of an integrated CDI program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No final decision yet on how to integrate – just learning the current processes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553200" y="990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Finally – brainstorm how to move to 1 consistent message of education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Leadership facilitates the brainstorming session –sharing the goal: 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To create a single, integrated system of CDI specialists within the organization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To create a consistent message of how to fix what was broken from the audits- coding/ICD 10, pt status, charge audits.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To create a single, training message to providers with the ‘pearls’ from all the audits (as providers are the key in most audits)</a:t>
            </a:r>
          </a:p>
          <a:p>
            <a:pPr lvl="1"/>
            <a:r>
              <a:rPr lang="en-US" dirty="0" smtClean="0"/>
              <a:t>To ensure no silos exist within the organization</a:t>
            </a:r>
          </a:p>
          <a:p>
            <a:pPr lvl="1"/>
            <a:r>
              <a:rPr lang="en-US" dirty="0" smtClean="0"/>
              <a:t>To identify EMR enhancements to guide/coach/</a:t>
            </a:r>
            <a:r>
              <a:rPr lang="en-US" dirty="0" err="1" smtClean="0"/>
              <a:t>que</a:t>
            </a:r>
            <a:r>
              <a:rPr lang="en-US" dirty="0" smtClean="0"/>
              <a:t> and hard stops as necessary.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What efforts are being done to ensure the record can support the pt status </a:t>
            </a:r>
            <a:r>
              <a:rPr lang="en-US" dirty="0" smtClean="0">
                <a:solidFill>
                  <a:srgbClr val="0070C0"/>
                </a:solidFill>
              </a:rPr>
              <a:t>and</a:t>
            </a:r>
            <a:r>
              <a:rPr lang="en-US" sz="2800" dirty="0" smtClean="0">
                <a:solidFill>
                  <a:srgbClr val="0070C0"/>
                </a:solidFill>
              </a:rPr>
              <a:t> is coded correctly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CDI specialist </a:t>
            </a:r>
          </a:p>
          <a:p>
            <a:r>
              <a:rPr lang="en-US" dirty="0" smtClean="0"/>
              <a:t>Focus: concurrent interaction with providers to ensure co-morbidities and other complications are well documented.</a:t>
            </a:r>
          </a:p>
          <a:p>
            <a:r>
              <a:rPr lang="en-US" dirty="0" smtClean="0"/>
              <a:t>AND ICD 10 is here. (It is going to take a while.)</a:t>
            </a:r>
          </a:p>
          <a:p>
            <a:r>
              <a:rPr lang="en-US" dirty="0" smtClean="0"/>
              <a:t>Protecting DRG /case mix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UR/Case mgt</a:t>
            </a:r>
          </a:p>
          <a:p>
            <a:r>
              <a:rPr lang="en-US" dirty="0" smtClean="0"/>
              <a:t>Focus:  work to ensure the patient status is correct and supported by the physician’s order  (and run reports &amp; insurance work &amp; criteria)</a:t>
            </a:r>
          </a:p>
          <a:p>
            <a:r>
              <a:rPr lang="en-US" dirty="0" smtClean="0"/>
              <a:t>Clarity of documentation requirements.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EXCITING Kick Off Education with audit results – who of the UR , CDI, case mgt or others are the best trainers for the integrated team?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Within a very short time frame, create a timeline for a 1 day kick off.  (All CDI team = 1 trainer/mgs)</a:t>
            </a:r>
          </a:p>
          <a:p>
            <a:r>
              <a:rPr lang="en-US" dirty="0" smtClean="0"/>
              <a:t>Incorporate:</a:t>
            </a:r>
          </a:p>
          <a:p>
            <a:pPr lvl="1"/>
            <a:r>
              <a:rPr lang="en-US" u="sng" dirty="0" smtClean="0"/>
              <a:t>Kick off Physician education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“What are documentation standards and why do I care“ –with EASY to implement documentation tools </a:t>
            </a:r>
          </a:p>
          <a:p>
            <a:pPr lvl="2"/>
            <a:r>
              <a:rPr lang="en-US" dirty="0" smtClean="0"/>
              <a:t>“Attacking the challenges of </a:t>
            </a:r>
            <a:r>
              <a:rPr lang="en-US" dirty="0" err="1" smtClean="0"/>
              <a:t>inpt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obs</a:t>
            </a:r>
            <a:r>
              <a:rPr lang="en-US" dirty="0" smtClean="0"/>
              <a:t>- why is it so hard?”  -with the tools for enhancing the patient story.</a:t>
            </a:r>
          </a:p>
          <a:p>
            <a:pPr lvl="2"/>
            <a:r>
              <a:rPr lang="en-US" dirty="0" smtClean="0"/>
              <a:t>Determine if ‘ensuring the order matches what was done’ requires a formal class or individual physician education but share the ‘big message’ of the facility’s commitment to CDI…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And additional clinical education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Nursing, nursing, nursing…. Has been left out of significant documentation training.</a:t>
            </a:r>
          </a:p>
          <a:p>
            <a:r>
              <a:rPr lang="en-US" dirty="0" smtClean="0"/>
              <a:t>Ensure the audits include nursing’s role in enhancing the pt story. (</a:t>
            </a:r>
            <a:r>
              <a:rPr lang="en-US" dirty="0" err="1" smtClean="0"/>
              <a:t>Obs</a:t>
            </a:r>
            <a:r>
              <a:rPr lang="en-US" dirty="0" smtClean="0"/>
              <a:t>, </a:t>
            </a:r>
            <a:r>
              <a:rPr lang="en-US" dirty="0" err="1" smtClean="0"/>
              <a:t>inpt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Ensure nursing understands how they can compliment the work of a dedicated CDI specialists – they are the eyes of the record 24/7 with immediate alerts.</a:t>
            </a:r>
          </a:p>
          <a:p>
            <a:r>
              <a:rPr lang="en-US" dirty="0" smtClean="0"/>
              <a:t>Provides Quasi-UR work for after hrs and weekends when volume doesn’t warrant dedicated UR Staff.</a:t>
            </a:r>
          </a:p>
          <a:p>
            <a:r>
              <a:rPr lang="en-US" dirty="0" smtClean="0"/>
              <a:t>Other hot departments?   Ensure they meet with the CDI team to determine –next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Ongoing physician education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	looks like….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229548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Integrated CDI team </a:t>
            </a:r>
            <a:r>
              <a:rPr lang="en-US" dirty="0" smtClean="0"/>
              <a:t>(UR and Coders)  and/or (UR, coders, charge capture) meet frequently to discuss – what is broken?</a:t>
            </a:r>
          </a:p>
          <a:p>
            <a:r>
              <a:rPr lang="en-US" dirty="0" smtClean="0"/>
              <a:t>Develop training outlines to address ‘roll out’ of pearls of training .</a:t>
            </a:r>
          </a:p>
          <a:p>
            <a:r>
              <a:rPr lang="en-US" b="1" dirty="0" smtClean="0"/>
              <a:t>EX)Post go live ICD 10</a:t>
            </a:r>
            <a:r>
              <a:rPr lang="en-US" dirty="0" smtClean="0"/>
              <a:t>- Nov/focus on ER; Dec/focus on Cardio;  Jan/focus on Ortho  with follow up by ALL the team on a daily basis</a:t>
            </a:r>
          </a:p>
          <a:p>
            <a:r>
              <a:rPr lang="en-US" dirty="0" smtClean="0"/>
              <a:t>EX)  </a:t>
            </a:r>
            <a:r>
              <a:rPr lang="en-US" b="1" dirty="0" smtClean="0"/>
              <a:t>Inpt status </a:t>
            </a:r>
            <a:r>
              <a:rPr lang="en-US" dirty="0" smtClean="0"/>
              <a:t>– Dec/focus on Inpt – all payer rules</a:t>
            </a:r>
          </a:p>
          <a:p>
            <a:r>
              <a:rPr lang="en-US" dirty="0" smtClean="0"/>
              <a:t>EX) </a:t>
            </a:r>
            <a:r>
              <a:rPr lang="en-US" b="1" dirty="0" err="1" smtClean="0"/>
              <a:t>Chrg</a:t>
            </a:r>
            <a:r>
              <a:rPr lang="en-US" b="1" dirty="0" smtClean="0"/>
              <a:t> capture- </a:t>
            </a:r>
            <a:r>
              <a:rPr lang="en-US" dirty="0" smtClean="0"/>
              <a:t>Jan/focus on protocols ordered specific to the 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steps – roll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the ‘change team”:  UR, Charge capture analyst, IT, revenue cycle denial team, HIM. </a:t>
            </a:r>
          </a:p>
          <a:p>
            <a:r>
              <a:rPr lang="en-US" dirty="0" smtClean="0"/>
              <a:t>Invite </a:t>
            </a:r>
            <a:r>
              <a:rPr lang="en-US" smtClean="0"/>
              <a:t>guests as </a:t>
            </a:r>
            <a:r>
              <a:rPr lang="en-US" dirty="0" smtClean="0"/>
              <a:t>issues are presented: payer issues, regulatory updates, physician patterns, training developed.</a:t>
            </a:r>
          </a:p>
          <a:p>
            <a:r>
              <a:rPr lang="en-US" dirty="0" smtClean="0"/>
              <a:t>Identify the primary trainers with all members of the integrated core team cross trained. (More eyes in the record)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Last step: Explore changing reporting relationships  while consolidating into 1 </a:t>
            </a:r>
            <a:r>
              <a:rPr lang="en-US" sz="2400" b="1" dirty="0" smtClean="0">
                <a:solidFill>
                  <a:srgbClr val="FF0000"/>
                </a:solidFill>
              </a:rPr>
              <a:t>clinical-focused  </a:t>
            </a:r>
            <a:r>
              <a:rPr lang="en-US" sz="2400" dirty="0" smtClean="0">
                <a:solidFill>
                  <a:srgbClr val="FF0000"/>
                </a:solidFill>
              </a:rPr>
              <a:t>educational voice- Director of Revenue Cycle with dotted…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Doing nothing …is not an option.  Be creative in attacking the challenges of documentation to support billable services.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419600"/>
            <a:ext cx="6637467" cy="136801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It is darn fun!     Move forward with a new, dynamic approach to a challenging environment.</a:t>
            </a:r>
          </a:p>
          <a:p>
            <a:r>
              <a:rPr lang="en-US" b="1" dirty="0" smtClean="0"/>
              <a:t>PS  Don’t’ forget those </a:t>
            </a:r>
            <a:r>
              <a:rPr lang="en-US" b="1" dirty="0" err="1" smtClean="0"/>
              <a:t>pesty</a:t>
            </a:r>
            <a:r>
              <a:rPr lang="en-US" b="1" dirty="0" smtClean="0"/>
              <a:t> EMR’s too…they can help with creating ‘coaching/</a:t>
            </a:r>
            <a:r>
              <a:rPr lang="en-US" b="1" dirty="0" err="1" smtClean="0"/>
              <a:t>ques</a:t>
            </a:r>
            <a:r>
              <a:rPr lang="en-US" b="1" dirty="0" smtClean="0"/>
              <a:t>/queries/forms” – all tools.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66800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GO TEAM!  THANKS A TON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114800" y="4953000"/>
            <a:ext cx="609600" cy="609600"/>
          </a:xfrm>
        </p:spPr>
      </p:pic>
      <p:pic>
        <p:nvPicPr>
          <p:cNvPr id="3074" name="Picture 2" descr="C:\Documents and Settings\audsth\Local Settings\Temporary Internet Files\Content.IE5\FU94KIP1\MP90042264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44" y="2133600"/>
            <a:ext cx="6553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143000"/>
            <a:ext cx="7024744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Thanks for a fun training time!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  <a:hlinkClick r:id="rId3"/>
              </a:rPr>
              <a:t>daylee1@mindspring.com</a:t>
            </a:r>
            <a:r>
              <a:rPr lang="en-US" sz="2700" dirty="0" smtClean="0">
                <a:solidFill>
                  <a:srgbClr val="0070C0"/>
                </a:solidFill>
              </a:rPr>
              <a:t>  </a:t>
            </a:r>
            <a:br>
              <a:rPr lang="en-US" sz="2700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Hey join us for the PA/UR </a:t>
            </a:r>
            <a:r>
              <a:rPr lang="en-US" sz="2700" dirty="0" err="1" smtClean="0">
                <a:solidFill>
                  <a:srgbClr val="0070C0"/>
                </a:solidFill>
              </a:rPr>
              <a:t>bootcamp</a:t>
            </a:r>
            <a:r>
              <a:rPr lang="en-US" sz="2700" dirty="0" smtClean="0">
                <a:solidFill>
                  <a:srgbClr val="0070C0"/>
                </a:solidFill>
              </a:rPr>
              <a:t>- </a:t>
            </a:r>
            <a:r>
              <a:rPr lang="en-US" sz="2700" smtClean="0">
                <a:solidFill>
                  <a:srgbClr val="0070C0"/>
                </a:solidFill>
              </a:rPr>
              <a:t>July 2016</a:t>
            </a:r>
            <a:r>
              <a:rPr lang="en-US" sz="2700" dirty="0" smtClean="0">
                <a:solidFill>
                  <a:srgbClr val="0070C0"/>
                </a:solidFill>
              </a:rPr>
              <a:t/>
            </a:r>
            <a:br>
              <a:rPr lang="en-US" sz="2700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RACSummit.com</a:t>
            </a:r>
            <a:br>
              <a:rPr lang="en-US" sz="2700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 New </a:t>
            </a:r>
            <a:r>
              <a:rPr lang="en-US" sz="2700" dirty="0" err="1" smtClean="0">
                <a:solidFill>
                  <a:srgbClr val="0070C0"/>
                </a:solidFill>
              </a:rPr>
              <a:t>web:http</a:t>
            </a:r>
            <a:r>
              <a:rPr lang="en-US" sz="2700" dirty="0" smtClean="0">
                <a:solidFill>
                  <a:srgbClr val="0070C0"/>
                </a:solidFill>
              </a:rPr>
              <a:t>://</a:t>
            </a:r>
            <a:r>
              <a:rPr lang="en-US" sz="2700" dirty="0" err="1" smtClean="0">
                <a:solidFill>
                  <a:srgbClr val="0070C0"/>
                </a:solidFill>
              </a:rPr>
              <a:t>arsystemsdayegusquiza.com</a:t>
            </a:r>
            <a:endParaRPr lang="en-US" sz="2700" dirty="0">
              <a:solidFill>
                <a:srgbClr val="0070C0"/>
              </a:solidFill>
            </a:endParaRPr>
          </a:p>
        </p:txBody>
      </p:sp>
      <p:pic>
        <p:nvPicPr>
          <p:cNvPr id="4" name="Picture 5" descr="auto0"/>
          <p:cNvPicPr>
            <a:picLocks noChangeAspect="1" noChangeArrowheads="1"/>
          </p:cNvPicPr>
          <p:nvPr/>
        </p:nvPicPr>
        <p:blipFill>
          <a:blip r:embed="rId4" cstate="print"/>
          <a:srcRect l="55914"/>
          <a:stretch>
            <a:fillRect/>
          </a:stretch>
        </p:blipFill>
        <p:spPr bwMode="auto">
          <a:xfrm>
            <a:off x="1981200" y="3962400"/>
            <a:ext cx="160019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24000" y="2895600"/>
          <a:ext cx="27432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icture" r:id="rId5" imgW="2926080" imgH="677520" progId="Word.Picture.8">
                  <p:embed/>
                </p:oleObj>
              </mc:Choice>
              <mc:Fallback>
                <p:oleObj name="Picture" r:id="rId5" imgW="2926080" imgH="67752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4109" r="40968" b="13409"/>
                      <a:stretch>
                        <a:fillRect/>
                      </a:stretch>
                    </p:blipFill>
                    <p:spPr bwMode="auto">
                      <a:xfrm>
                        <a:off x="1524000" y="2895600"/>
                        <a:ext cx="2743200" cy="677863"/>
                      </a:xfrm>
                      <a:prstGeom prst="rect">
                        <a:avLst/>
                      </a:prstGeom>
                      <a:solidFill>
                        <a:srgbClr val="99CC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C:\Users\Day Egusquiza\AppData\Local\Microsoft\Windows\Temporary Internet Files\Content.Outlook\PQ7HAD2L\7Q7M6297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243840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1" y="236220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208 423 9036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46875">
            <a:off x="1208034" y="1209153"/>
            <a:ext cx="6567795" cy="198638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Do we have enough resources to do it all well and add charge capture ownership? Any? Or some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3733800"/>
            <a:ext cx="6637467" cy="205381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With new challenges and demands on documentation – time to think new, creative (even scary thoughts) =    </a:t>
            </a:r>
            <a:r>
              <a:rPr lang="en-US" sz="2800" dirty="0" smtClean="0">
                <a:solidFill>
                  <a:schemeClr val="tx1"/>
                </a:solidFill>
              </a:rPr>
              <a:t>AN INTEGRATED CDI PROGRAM/TEAM APPROACH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 </a:t>
            </a:r>
            <a:r>
              <a:rPr lang="en-US" b="1" u="sng" dirty="0" smtClean="0">
                <a:solidFill>
                  <a:srgbClr val="0070C0"/>
                </a:solidFill>
              </a:rPr>
              <a:t>Fully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</a:rPr>
              <a:t>Integrated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CDI Program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9143" y="2323651"/>
            <a:ext cx="10040469" cy="4861123"/>
          </a:xfrm>
        </p:spPr>
        <p:txBody>
          <a:bodyPr/>
          <a:lstStyle/>
          <a:p>
            <a:pPr marL="68580" indent="0" algn="ctr">
              <a:buNone/>
            </a:pPr>
            <a:r>
              <a:rPr lang="en-US" sz="4000" dirty="0" smtClean="0"/>
              <a:t>LOOKS AT…….</a:t>
            </a:r>
          </a:p>
          <a:p>
            <a:pPr marL="68580" indent="0" algn="ctr">
              <a:buNone/>
            </a:pPr>
            <a:endParaRPr lang="en-US" dirty="0" smtClean="0"/>
          </a:p>
          <a:p>
            <a:pPr marL="68580" indent="0" algn="ctr">
              <a:buNone/>
            </a:pPr>
            <a:endParaRPr lang="en-US" dirty="0"/>
          </a:p>
        </p:txBody>
      </p:sp>
      <p:pic>
        <p:nvPicPr>
          <p:cNvPr id="2050" name="Picture 2" descr="C:\Documents and Settings\audsth\Local Settings\Temporary Internet Files\Content.IE5\FU94KIP1\MC9002119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56137"/>
            <a:ext cx="2667000" cy="233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600200"/>
            <a:ext cx="7024744" cy="4191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>
                <a:solidFill>
                  <a:srgbClr val="0070C0"/>
                </a:solidFill>
              </a:rPr>
              <a:t>Three distinct documentation challenges  (Coding/ICD 10, Pt Status and Charge Capture) , incorporate them all into 1 integrated CDI program with focused education for all ‘at risk’ patterns thru coordinated CDI specialist/trainer</a:t>
            </a:r>
            <a:r>
              <a:rPr lang="en-US" sz="3100" dirty="0" smtClean="0">
                <a:solidFill>
                  <a:srgbClr val="0070C0"/>
                </a:solidFill>
              </a:rPr>
              <a:t>(s)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3100" dirty="0" smtClean="0">
                <a:solidFill>
                  <a:srgbClr val="C00000"/>
                </a:solidFill>
              </a:rPr>
              <a:t>WIN </a:t>
            </a:r>
            <a:r>
              <a:rPr lang="en-US" sz="3100" dirty="0" err="1" smtClean="0">
                <a:solidFill>
                  <a:srgbClr val="C00000"/>
                </a:solidFill>
              </a:rPr>
              <a:t>WIN</a:t>
            </a: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100" dirty="0" err="1" smtClean="0">
                <a:solidFill>
                  <a:srgbClr val="C00000"/>
                </a:solidFill>
              </a:rPr>
              <a:t>WIN</a:t>
            </a:r>
            <a:r>
              <a:rPr lang="en-US" sz="3100" dirty="0" smtClean="0">
                <a:solidFill>
                  <a:srgbClr val="C00000"/>
                </a:solidFill>
              </a:rPr>
              <a:t>- 1 voice of education with the providers/clinical team, cross trained team with more eyes in the record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637468" cy="13620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Let’s look at how and why to implement an integrated approach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038600"/>
            <a:ext cx="6637467" cy="174901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arenR"/>
            </a:pPr>
            <a:r>
              <a:rPr lang="en-US" dirty="0" smtClean="0">
                <a:solidFill>
                  <a:srgbClr val="FF0000"/>
                </a:solidFill>
              </a:rPr>
              <a:t>Limited resources </a:t>
            </a:r>
            <a:r>
              <a:rPr lang="en-US" dirty="0" smtClean="0"/>
              <a:t>and still need to do it ‘all’</a:t>
            </a:r>
          </a:p>
          <a:p>
            <a:pPr marL="457200" indent="-457200"/>
            <a:r>
              <a:rPr lang="en-US" dirty="0" smtClean="0"/>
              <a:t>2)    </a:t>
            </a:r>
            <a:r>
              <a:rPr lang="en-US" dirty="0" smtClean="0">
                <a:solidFill>
                  <a:srgbClr val="FF0000"/>
                </a:solidFill>
              </a:rPr>
              <a:t>Providers </a:t>
            </a:r>
            <a:r>
              <a:rPr lang="en-US" dirty="0" smtClean="0"/>
              <a:t>confused, </a:t>
            </a:r>
            <a:r>
              <a:rPr lang="en-US" dirty="0" smtClean="0">
                <a:solidFill>
                  <a:srgbClr val="FF0000"/>
                </a:solidFill>
              </a:rPr>
              <a:t>push back</a:t>
            </a:r>
            <a:r>
              <a:rPr lang="en-US" dirty="0" smtClean="0"/>
              <a:t>, lack of buy in,   inconsistent message from multiple staff</a:t>
            </a:r>
          </a:p>
          <a:p>
            <a:pPr marL="457200" indent="-457200">
              <a:buAutoNum type="arabicParenR" startAt="3"/>
            </a:pPr>
            <a:r>
              <a:rPr lang="en-US" dirty="0" smtClean="0">
                <a:solidFill>
                  <a:srgbClr val="FF0000"/>
                </a:solidFill>
              </a:rPr>
              <a:t>No effective change </a:t>
            </a:r>
            <a:r>
              <a:rPr lang="en-US" dirty="0" smtClean="0"/>
              <a:t>in documentation –difficult to sustain – fragmented efforts.</a:t>
            </a:r>
          </a:p>
          <a:p>
            <a:pPr marL="457200" indent="-457200">
              <a:buAutoNum type="arabicParenR" startAt="3"/>
            </a:pPr>
            <a:r>
              <a:rPr lang="en-US" dirty="0" smtClean="0"/>
              <a:t>Too darn </a:t>
            </a:r>
            <a:r>
              <a:rPr lang="en-US" dirty="0" smtClean="0">
                <a:solidFill>
                  <a:srgbClr val="FF0000"/>
                </a:solidFill>
              </a:rPr>
              <a:t>many denials </a:t>
            </a:r>
            <a:r>
              <a:rPr lang="en-US" dirty="0" smtClean="0"/>
              <a:t>with no change in patterns</a:t>
            </a:r>
          </a:p>
          <a:p>
            <a:pPr marL="457200" indent="-457200">
              <a:buAutoNum type="arabicParenR" startAt="3"/>
            </a:pPr>
            <a:r>
              <a:rPr lang="en-US" b="1" dirty="0" smtClean="0">
                <a:solidFill>
                  <a:srgbClr val="FF0000"/>
                </a:solidFill>
              </a:rPr>
              <a:t>IS THE PAIN BAD ENOUGH TO SAY:  TIME TO MAKE A CHANGE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audsth\Local Settings\Temporary Internet Files\Content.IE5\FU94KIP1\MC9002119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2667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DA9-015F-4C54-B0B1-F52FAD6170C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858</TotalTime>
  <Words>2920</Words>
  <Application>Microsoft Office PowerPoint</Application>
  <PresentationFormat>On-screen Show (4:3)</PresentationFormat>
  <Paragraphs>370</Paragraphs>
  <Slides>47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Austin</vt:lpstr>
      <vt:lpstr>Picture</vt:lpstr>
      <vt:lpstr>Exploring an Integrated Clinical Documentation Improvement &amp; Education Program</vt:lpstr>
      <vt:lpstr>What does “Integrated CDI’ mean- 2 step?</vt:lpstr>
      <vt:lpstr>Why have Clinical Documentation Improvement?</vt:lpstr>
      <vt:lpstr>What efforts are being done to ensure the record can support the pt status and is coded correctly?</vt:lpstr>
      <vt:lpstr>Do we have enough resources to do it all well and add charge capture ownership? Any? Or some?</vt:lpstr>
      <vt:lpstr>A Fully Integrated CDI Program </vt:lpstr>
      <vt:lpstr>        Three distinct documentation challenges  (Coding/ICD 10, Pt Status and Charge Capture) , incorporate them all into 1 integrated CDI program with focused education for all ‘at risk’ patterns thru coordinated CDI specialist/trainer(s) WIN WIN WIN- 1 voice of education with the providers/clinical team, cross trained team with more eyes in the record.</vt:lpstr>
      <vt:lpstr>PowerPoint Presentation</vt:lpstr>
      <vt:lpstr>Let’s look at how and why to implement an integrated approach  </vt:lpstr>
      <vt:lpstr>Step One:  Pt Status</vt:lpstr>
      <vt:lpstr>All Payers are auditing…</vt:lpstr>
      <vt:lpstr>PowerPoint Presentation</vt:lpstr>
      <vt:lpstr>Key elements for Payers- as ordered by providers</vt:lpstr>
      <vt:lpstr>Hot Spots for Documentation audits – inpt and obs</vt:lpstr>
      <vt:lpstr>Huge Managed Care /Part C/Advantage Issues</vt:lpstr>
      <vt:lpstr>Denials by Type – WPS 1st and 2nd Round P&amp;E</vt:lpstr>
      <vt:lpstr>Top Reasons for Denial – Second Round- Novitas/2nd round of P&amp;E </vt:lpstr>
      <vt:lpstr>P&amp;E findings:  First Coast/MAC   244 hospitals: FL, PueRico, VirIsland</vt:lpstr>
      <vt:lpstr>Tell a better, more complete patient story</vt:lpstr>
      <vt:lpstr>Key areas to support documentation for pt status</vt:lpstr>
      <vt:lpstr> Identify ‘place and chase’ with UR</vt:lpstr>
      <vt:lpstr>Step Two:  Coding Focus</vt:lpstr>
      <vt:lpstr>2) Correct Coding –  the 1st time</vt:lpstr>
      <vt:lpstr>And then there was ICD -10 Oct 2015 and after go live</vt:lpstr>
      <vt:lpstr>ICD -10 Continues the Documentation Enhancement Story</vt:lpstr>
      <vt:lpstr>Departments who are impacted by ICD -10 changes</vt:lpstr>
      <vt:lpstr>More areas impacted by ICD 10 </vt:lpstr>
      <vt:lpstr>Step Three:  Charge Capture</vt:lpstr>
      <vt:lpstr>Golden rule = Billable service</vt:lpstr>
      <vt:lpstr>3) Charge ownership   </vt:lpstr>
      <vt:lpstr>Case Study – how a midwest health system made it work!  Lori Rathbun, VP Financial Services;  Deb Chenchar-Theisen, Network Nurse Executive.</vt:lpstr>
      <vt:lpstr>PowerPoint Presentation</vt:lpstr>
      <vt:lpstr>Mercy Health Network </vt:lpstr>
      <vt:lpstr>Mercy Health Network</vt:lpstr>
      <vt:lpstr>Audit current inpt and obs:  </vt:lpstr>
      <vt:lpstr> 2) Audit for at risk coding</vt:lpstr>
      <vt:lpstr>Audit order to documentation to UB 04/billing document:</vt:lpstr>
      <vt:lpstr>Next – Share results from Audits, UR and Coder Feedback – Sr leaders buy in</vt:lpstr>
      <vt:lpstr>Finally – brainstorm how to move to 1 consistent message of education</vt:lpstr>
      <vt:lpstr>EXCITING Kick Off Education with audit results – who of the UR , CDI, case mgt or others are the best trainers for the integrated team?</vt:lpstr>
      <vt:lpstr>And additional clinical education</vt:lpstr>
      <vt:lpstr>Ongoing physician education  looks like….</vt:lpstr>
      <vt:lpstr>Final steps – roll out</vt:lpstr>
      <vt:lpstr>Last step: Explore changing reporting relationships  while consolidating into 1 clinical-focused  educational voice- Director of Revenue Cycle with dotted…</vt:lpstr>
      <vt:lpstr>Doing nothing …is not an option.  Be creative in attacking the challenges of documentation to support billable services.</vt:lpstr>
      <vt:lpstr>GO TEAM!  THANKS A TON</vt:lpstr>
      <vt:lpstr>Thanks for a fun training time! daylee1@mindspring.com   Hey join us for the PA/UR bootcamp- July 2016 RACSummit.com  New web:http://arsystemsdayegusquiza.com</vt:lpstr>
    </vt:vector>
  </TitlesOfParts>
  <Company>Mercy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Jeremy Egusquiza</cp:lastModifiedBy>
  <cp:revision>174</cp:revision>
  <dcterms:created xsi:type="dcterms:W3CDTF">2013-08-22T18:11:12Z</dcterms:created>
  <dcterms:modified xsi:type="dcterms:W3CDTF">2015-11-30T01:13:51Z</dcterms:modified>
</cp:coreProperties>
</file>